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5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notesSlides/notesSlide38.xml" ContentType="application/vnd.openxmlformats-officedocument.presentationml.notesSl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4" r:id="rId1"/>
  </p:sldMasterIdLst>
  <p:notesMasterIdLst>
    <p:notesMasterId r:id="rId44"/>
  </p:notesMasterIdLst>
  <p:handoutMasterIdLst>
    <p:handoutMasterId r:id="rId45"/>
  </p:handoutMasterIdLst>
  <p:sldIdLst>
    <p:sldId id="317" r:id="rId2"/>
    <p:sldId id="370" r:id="rId3"/>
    <p:sldId id="417" r:id="rId4"/>
    <p:sldId id="378" r:id="rId5"/>
    <p:sldId id="381" r:id="rId6"/>
    <p:sldId id="357" r:id="rId7"/>
    <p:sldId id="321" r:id="rId8"/>
    <p:sldId id="358" r:id="rId9"/>
    <p:sldId id="359" r:id="rId10"/>
    <p:sldId id="374" r:id="rId11"/>
    <p:sldId id="391" r:id="rId12"/>
    <p:sldId id="382" r:id="rId13"/>
    <p:sldId id="375" r:id="rId14"/>
    <p:sldId id="376" r:id="rId15"/>
    <p:sldId id="383" r:id="rId16"/>
    <p:sldId id="386" r:id="rId17"/>
    <p:sldId id="385" r:id="rId18"/>
    <p:sldId id="384" r:id="rId19"/>
    <p:sldId id="387" r:id="rId20"/>
    <p:sldId id="389" r:id="rId21"/>
    <p:sldId id="393" r:id="rId22"/>
    <p:sldId id="390" r:id="rId23"/>
    <p:sldId id="394" r:id="rId24"/>
    <p:sldId id="395" r:id="rId25"/>
    <p:sldId id="396" r:id="rId26"/>
    <p:sldId id="380" r:id="rId27"/>
    <p:sldId id="399" r:id="rId28"/>
    <p:sldId id="414" r:id="rId29"/>
    <p:sldId id="400" r:id="rId30"/>
    <p:sldId id="401" r:id="rId31"/>
    <p:sldId id="416" r:id="rId32"/>
    <p:sldId id="402" r:id="rId33"/>
    <p:sldId id="403" r:id="rId34"/>
    <p:sldId id="404" r:id="rId35"/>
    <p:sldId id="405" r:id="rId36"/>
    <p:sldId id="406" r:id="rId37"/>
    <p:sldId id="408" r:id="rId38"/>
    <p:sldId id="407" r:id="rId39"/>
    <p:sldId id="410" r:id="rId40"/>
    <p:sldId id="397" r:id="rId41"/>
    <p:sldId id="398" r:id="rId42"/>
    <p:sldId id="415" r:id="rId4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07" autoAdjust="0"/>
    <p:restoredTop sz="85027" autoAdjust="0"/>
  </p:normalViewPr>
  <p:slideViewPr>
    <p:cSldViewPr>
      <p:cViewPr varScale="1">
        <p:scale>
          <a:sx n="62" d="100"/>
          <a:sy n="62" d="100"/>
        </p:scale>
        <p:origin x="-36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7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/>
            </a:pPr>
            <a:r>
              <a:rPr lang="en-US"/>
              <a:t>Maximum Internal Frequency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Sheet1!$C$4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numRef>
              <c:f>Sheet1!$B$5:$B$8</c:f>
              <c:numCache>
                <c:formatCode>General</c:formatCode>
                <c:ptCount val="4"/>
                <c:pt idx="0">
                  <c:v>32</c:v>
                </c:pt>
                <c:pt idx="1">
                  <c:v>64</c:v>
                </c:pt>
                <c:pt idx="2">
                  <c:v>128</c:v>
                </c:pt>
                <c:pt idx="3">
                  <c:v>256</c:v>
                </c:pt>
              </c:numCache>
            </c:numRef>
          </c:cat>
          <c:val>
            <c:numRef>
              <c:f>Sheet1!$C$5:$C$8</c:f>
              <c:numCache>
                <c:formatCode>0.000</c:formatCode>
                <c:ptCount val="4"/>
                <c:pt idx="0">
                  <c:v>408.33</c:v>
                </c:pt>
                <c:pt idx="1">
                  <c:v>390.01600000000002</c:v>
                </c:pt>
                <c:pt idx="2">
                  <c:v>393.70100000000002</c:v>
                </c:pt>
                <c:pt idx="3">
                  <c:v>335.90899999999999</c:v>
                </c:pt>
              </c:numCache>
            </c:numRef>
          </c:val>
        </c:ser>
        <c:ser>
          <c:idx val="2"/>
          <c:order val="1"/>
          <c:tx>
            <c:strRef>
              <c:f>Sheet1!$D$4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numRef>
              <c:f>Sheet1!$B$5:$B$8</c:f>
              <c:numCache>
                <c:formatCode>General</c:formatCode>
                <c:ptCount val="4"/>
                <c:pt idx="0">
                  <c:v>32</c:v>
                </c:pt>
                <c:pt idx="1">
                  <c:v>64</c:v>
                </c:pt>
                <c:pt idx="2">
                  <c:v>128</c:v>
                </c:pt>
                <c:pt idx="3">
                  <c:v>256</c:v>
                </c:pt>
              </c:numCache>
            </c:numRef>
          </c:cat>
          <c:val>
            <c:numRef>
              <c:f>Sheet1!$D$5:$D$8</c:f>
              <c:numCache>
                <c:formatCode>0.000</c:formatCode>
                <c:ptCount val="4"/>
                <c:pt idx="0">
                  <c:v>344.11599999999999</c:v>
                </c:pt>
                <c:pt idx="1">
                  <c:v>330.36</c:v>
                </c:pt>
                <c:pt idx="2">
                  <c:v>329.48899999999998</c:v>
                </c:pt>
                <c:pt idx="3">
                  <c:v>299.40100000000001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654464"/>
        <c:axId val="83944000"/>
      </c:barChart>
      <c:catAx>
        <c:axId val="466544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500" dirty="0"/>
                  <a:t>Width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3944000"/>
        <c:crosses val="autoZero"/>
        <c:auto val="1"/>
        <c:lblAlgn val="ctr"/>
        <c:lblOffset val="100"/>
        <c:noMultiLvlLbl val="0"/>
      </c:catAx>
      <c:valAx>
        <c:axId val="8394400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algn="ctr">
                  <a:defRPr/>
                </a:pPr>
                <a:r>
                  <a:rPr lang="en-US" sz="1500" b="1" dirty="0"/>
                  <a:t>Frequency [MHz] </a:t>
                </a:r>
              </a:p>
            </c:rich>
          </c:tx>
          <c:layout>
            <c:manualLayout>
              <c:xMode val="edge"/>
              <c:yMode val="edge"/>
              <c:x val="5.2612728184257856E-2"/>
              <c:y val="0.31370335501540575"/>
            </c:manualLayout>
          </c:layout>
          <c:overlay val="0"/>
        </c:title>
        <c:numFmt formatCode="0" sourceLinked="0"/>
        <c:majorTickMark val="none"/>
        <c:minorTickMark val="none"/>
        <c:tickLblPos val="nextTo"/>
        <c:crossAx val="46654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tr-TR" sz="1400"/>
              <a:t>Max Internal Frequency</a:t>
            </a:r>
            <a:endParaRPr lang="en-US" sz="140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Sheet1!$C$38</c:f>
              <c:strCache>
                <c:ptCount val="1"/>
                <c:pt idx="0">
                  <c:v>HRF</c:v>
                </c:pt>
              </c:strCache>
            </c:strRef>
          </c:tx>
          <c:invertIfNegative val="0"/>
          <c:cat>
            <c:strRef>
              <c:f>Sheet1!$B$39:$B$42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Sheet1!$C$39:$C$42</c:f>
              <c:numCache>
                <c:formatCode>General</c:formatCode>
                <c:ptCount val="4"/>
                <c:pt idx="0">
                  <c:v>373.41300000000001</c:v>
                </c:pt>
                <c:pt idx="1">
                  <c:v>359.19499999999999</c:v>
                </c:pt>
                <c:pt idx="2">
                  <c:v>334.56</c:v>
                </c:pt>
                <c:pt idx="3">
                  <c:v>292.39800000000002</c:v>
                </c:pt>
              </c:numCache>
            </c:numRef>
          </c:val>
        </c:ser>
        <c:ser>
          <c:idx val="2"/>
          <c:order val="1"/>
          <c:tx>
            <c:strRef>
              <c:f>Sheet1!$D$38</c:f>
              <c:strCache>
                <c:ptCount val="1"/>
                <c:pt idx="0">
                  <c:v>MPo</c:v>
                </c:pt>
              </c:strCache>
            </c:strRef>
          </c:tx>
          <c:invertIfNegative val="0"/>
          <c:cat>
            <c:strRef>
              <c:f>Sheet1!$B$39:$B$42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Sheet1!$D$39:$D$42</c:f>
              <c:numCache>
                <c:formatCode>General</c:formatCode>
                <c:ptCount val="4"/>
                <c:pt idx="0">
                  <c:v>388.19900000000001</c:v>
                </c:pt>
                <c:pt idx="1">
                  <c:v>339.90499999999997</c:v>
                </c:pt>
                <c:pt idx="2">
                  <c:v>238.94900000000001</c:v>
                </c:pt>
                <c:pt idx="3">
                  <c:v>0</c:v>
                </c:pt>
              </c:numCache>
            </c:numRef>
          </c:val>
        </c:ser>
        <c:ser>
          <c:idx val="0"/>
          <c:order val="2"/>
          <c:tx>
            <c:strRef>
              <c:f>Sheet1!$E$38</c:f>
              <c:strCache>
                <c:ptCount val="1"/>
                <c:pt idx="0">
                  <c:v>Distributed</c:v>
                </c:pt>
              </c:strCache>
            </c:strRef>
          </c:tx>
          <c:invertIfNegative val="0"/>
          <c:cat>
            <c:strRef>
              <c:f>Sheet1!$B$39:$B$42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Sheet1!$E$39:$E$42</c:f>
              <c:numCache>
                <c:formatCode>General</c:formatCode>
                <c:ptCount val="4"/>
                <c:pt idx="0">
                  <c:v>236.68600000000001</c:v>
                </c:pt>
                <c:pt idx="1">
                  <c:v>148.36799999999999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919552"/>
        <c:axId val="89420864"/>
      </c:barChart>
      <c:catAx>
        <c:axId val="176919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System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9420864"/>
        <c:crosses val="autoZero"/>
        <c:auto val="1"/>
        <c:lblAlgn val="ctr"/>
        <c:lblOffset val="100"/>
        <c:noMultiLvlLbl val="0"/>
      </c:catAx>
      <c:valAx>
        <c:axId val="894208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tr-TR"/>
                  <a:t>Max Frequency [MHz]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76919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tr-TR" sz="1400"/>
              <a:t>Power Delay</a:t>
            </a:r>
            <a:r>
              <a:rPr lang="tr-TR" sz="1400" baseline="0"/>
              <a:t> Product</a:t>
            </a:r>
            <a:endParaRPr lang="en-US" sz="140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Sheet1!$C$55</c:f>
              <c:strCache>
                <c:ptCount val="1"/>
                <c:pt idx="0">
                  <c:v>HRF</c:v>
                </c:pt>
              </c:strCache>
            </c:strRef>
          </c:tx>
          <c:invertIfNegative val="0"/>
          <c:cat>
            <c:strRef>
              <c:f>Sheet1!$B$56:$B$59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Sheet1!$C$56:$C$59</c:f>
              <c:numCache>
                <c:formatCode>General</c:formatCode>
                <c:ptCount val="4"/>
                <c:pt idx="0">
                  <c:v>3.198</c:v>
                </c:pt>
                <c:pt idx="1">
                  <c:v>3.4020000000000001</c:v>
                </c:pt>
                <c:pt idx="2">
                  <c:v>3.99</c:v>
                </c:pt>
                <c:pt idx="3">
                  <c:v>5.8929999999999998</c:v>
                </c:pt>
              </c:numCache>
            </c:numRef>
          </c:val>
        </c:ser>
        <c:ser>
          <c:idx val="2"/>
          <c:order val="1"/>
          <c:tx>
            <c:strRef>
              <c:f>Sheet1!$D$55</c:f>
              <c:strCache>
                <c:ptCount val="1"/>
                <c:pt idx="0">
                  <c:v>MPo</c:v>
                </c:pt>
              </c:strCache>
            </c:strRef>
          </c:tx>
          <c:invertIfNegative val="0"/>
          <c:cat>
            <c:strRef>
              <c:f>Sheet1!$B$56:$B$59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Sheet1!$D$56:$D$59</c:f>
              <c:numCache>
                <c:formatCode>General</c:formatCode>
                <c:ptCount val="4"/>
                <c:pt idx="0">
                  <c:v>3.46</c:v>
                </c:pt>
                <c:pt idx="1">
                  <c:v>4.4630000000000001</c:v>
                </c:pt>
                <c:pt idx="2">
                  <c:v>9.2070000000000007</c:v>
                </c:pt>
                <c:pt idx="3">
                  <c:v>0</c:v>
                </c:pt>
              </c:numCache>
            </c:numRef>
          </c:val>
        </c:ser>
        <c:ser>
          <c:idx val="0"/>
          <c:order val="2"/>
          <c:tx>
            <c:strRef>
              <c:f>Sheet1!$E$55</c:f>
              <c:strCache>
                <c:ptCount val="1"/>
                <c:pt idx="0">
                  <c:v>Distributed</c:v>
                </c:pt>
              </c:strCache>
            </c:strRef>
          </c:tx>
          <c:invertIfNegative val="0"/>
          <c:cat>
            <c:strRef>
              <c:f>Sheet1!$B$56:$B$59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Sheet1!$E$56:$E$59</c:f>
              <c:numCache>
                <c:formatCode>General</c:formatCode>
                <c:ptCount val="4"/>
                <c:pt idx="0">
                  <c:v>7.7279999999999998</c:v>
                </c:pt>
                <c:pt idx="1">
                  <c:v>18.298999999999999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883712"/>
        <c:axId val="89415680"/>
      </c:barChart>
      <c:catAx>
        <c:axId val="1768837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System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9415680"/>
        <c:crosses val="autoZero"/>
        <c:auto val="1"/>
        <c:lblAlgn val="ctr"/>
        <c:lblOffset val="100"/>
        <c:noMultiLvlLbl val="0"/>
      </c:catAx>
      <c:valAx>
        <c:axId val="894156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tr-TR"/>
                  <a:t>PxD</a:t>
                </a:r>
                <a:r>
                  <a:rPr lang="tr-TR" baseline="0"/>
                  <a:t> [nJ]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76883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3.9503715204613501E-2"/>
          <c:y val="0.78181054641101655"/>
          <c:w val="0.19403099080843877"/>
          <c:h val="0.2181766203377630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/>
            </a:pPr>
            <a:r>
              <a:rPr lang="en-US" dirty="0"/>
              <a:t>Area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Sheet1!$C$20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numRef>
              <c:f>Sheet1!$B$21:$B$24</c:f>
              <c:numCache>
                <c:formatCode>General</c:formatCode>
                <c:ptCount val="4"/>
                <c:pt idx="0">
                  <c:v>32</c:v>
                </c:pt>
                <c:pt idx="1">
                  <c:v>64</c:v>
                </c:pt>
                <c:pt idx="2">
                  <c:v>128</c:v>
                </c:pt>
                <c:pt idx="3">
                  <c:v>256</c:v>
                </c:pt>
              </c:numCache>
            </c:numRef>
          </c:cat>
          <c:val>
            <c:numRef>
              <c:f>Sheet1!$C$21:$C$24</c:f>
              <c:numCache>
                <c:formatCode>0</c:formatCode>
                <c:ptCount val="4"/>
                <c:pt idx="0">
                  <c:v>104</c:v>
                </c:pt>
                <c:pt idx="1">
                  <c:v>167</c:v>
                </c:pt>
                <c:pt idx="2">
                  <c:v>297</c:v>
                </c:pt>
                <c:pt idx="3">
                  <c:v>552</c:v>
                </c:pt>
              </c:numCache>
            </c:numRef>
          </c:val>
        </c:ser>
        <c:ser>
          <c:idx val="2"/>
          <c:order val="1"/>
          <c:tx>
            <c:strRef>
              <c:f>Sheet1!$D$20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numRef>
              <c:f>Sheet1!$B$21:$B$24</c:f>
              <c:numCache>
                <c:formatCode>General</c:formatCode>
                <c:ptCount val="4"/>
                <c:pt idx="0">
                  <c:v>32</c:v>
                </c:pt>
                <c:pt idx="1">
                  <c:v>64</c:v>
                </c:pt>
                <c:pt idx="2">
                  <c:v>128</c:v>
                </c:pt>
                <c:pt idx="3">
                  <c:v>256</c:v>
                </c:pt>
              </c:numCache>
            </c:numRef>
          </c:cat>
          <c:val>
            <c:numRef>
              <c:f>Sheet1!$D$21:$D$24</c:f>
              <c:numCache>
                <c:formatCode>0</c:formatCode>
                <c:ptCount val="4"/>
                <c:pt idx="0">
                  <c:v>196</c:v>
                </c:pt>
                <c:pt idx="1">
                  <c:v>318</c:v>
                </c:pt>
                <c:pt idx="2">
                  <c:v>617</c:v>
                </c:pt>
                <c:pt idx="3">
                  <c:v>1358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655488"/>
        <c:axId val="44186944"/>
      </c:barChart>
      <c:catAx>
        <c:axId val="466554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500"/>
                </a:pPr>
                <a:r>
                  <a:rPr lang="en-US" sz="1500"/>
                  <a:t>Width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44186944"/>
        <c:crosses val="autoZero"/>
        <c:auto val="1"/>
        <c:lblAlgn val="ctr"/>
        <c:lblOffset val="100"/>
        <c:noMultiLvlLbl val="0"/>
      </c:catAx>
      <c:valAx>
        <c:axId val="44186944"/>
        <c:scaling>
          <c:orientation val="minMax"/>
          <c:max val="14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/>
                  <a:t>Slices</a:t>
                </a:r>
              </a:p>
            </c:rich>
          </c:tx>
          <c:layout/>
          <c:overlay val="0"/>
        </c:title>
        <c:numFmt formatCode="0" sourceLinked="1"/>
        <c:majorTickMark val="none"/>
        <c:minorTickMark val="none"/>
        <c:tickLblPos val="nextTo"/>
        <c:crossAx val="46655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2864535252059024"/>
          <c:w val="0.20869996719160105"/>
          <c:h val="0.12444536683057071"/>
        </c:manualLayout>
      </c:layout>
      <c:overlay val="0"/>
      <c:txPr>
        <a:bodyPr/>
        <a:lstStyle/>
        <a:p>
          <a:pPr>
            <a:defRPr sz="15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en-US" sz="1800"/>
              <a:t>Maximum External Frequency</a:t>
            </a:r>
          </a:p>
        </c:rich>
      </c:tx>
      <c:layout>
        <c:manualLayout>
          <c:xMode val="edge"/>
          <c:yMode val="edge"/>
          <c:x val="0.34073611111111113"/>
          <c:y val="4.411764705882353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[NoC_Mapp_Charts.xlsx]Sheet1!$C$39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strRef>
              <c:f>[NoC_Mapp_Charts.xlsx]Sheet1!$B$40:$B$44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[NoC_Mapp_Charts.xlsx]Sheet1!$C$40:$C$44</c:f>
              <c:numCache>
                <c:formatCode>General</c:formatCode>
                <c:ptCount val="5"/>
                <c:pt idx="0">
                  <c:v>187.79300000000001</c:v>
                </c:pt>
                <c:pt idx="1">
                  <c:v>302.11500000000001</c:v>
                </c:pt>
                <c:pt idx="2">
                  <c:v>193.125</c:v>
                </c:pt>
                <c:pt idx="3">
                  <c:v>136.27699999999999</c:v>
                </c:pt>
                <c:pt idx="4">
                  <c:v>71.653999999999996</c:v>
                </c:pt>
              </c:numCache>
            </c:numRef>
          </c:val>
        </c:ser>
        <c:ser>
          <c:idx val="2"/>
          <c:order val="1"/>
          <c:tx>
            <c:strRef>
              <c:f>[NoC_Mapp_Charts.xlsx]Sheet1!$D$39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strRef>
              <c:f>[NoC_Mapp_Charts.xlsx]Sheet1!$B$40:$B$44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[NoC_Mapp_Charts.xlsx]Sheet1!$D$40:$D$44</c:f>
              <c:numCache>
                <c:formatCode>General</c:formatCode>
                <c:ptCount val="5"/>
                <c:pt idx="0">
                  <c:v>187.79300000000001</c:v>
                </c:pt>
                <c:pt idx="1">
                  <c:v>302.11500000000001</c:v>
                </c:pt>
                <c:pt idx="2">
                  <c:v>160.411</c:v>
                </c:pt>
                <c:pt idx="3">
                  <c:v>114.982</c:v>
                </c:pt>
                <c:pt idx="4">
                  <c:v>62.941000000000003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705472"/>
        <c:axId val="44184640"/>
      </c:barChart>
      <c:catAx>
        <c:axId val="977054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500"/>
                </a:pPr>
                <a:r>
                  <a:rPr lang="en-US" sz="1500" dirty="0"/>
                  <a:t>RF Type</a:t>
                </a:r>
              </a:p>
            </c:rich>
          </c:tx>
          <c:layout>
            <c:manualLayout>
              <c:xMode val="edge"/>
              <c:yMode val="edge"/>
              <c:x val="0.44949584426946637"/>
              <c:y val="0.8963538289331480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00"/>
            </a:pPr>
            <a:endParaRPr lang="en-US"/>
          </a:p>
        </c:txPr>
        <c:crossAx val="44184640"/>
        <c:crosses val="autoZero"/>
        <c:auto val="1"/>
        <c:lblAlgn val="ctr"/>
        <c:lblOffset val="100"/>
        <c:noMultiLvlLbl val="0"/>
      </c:catAx>
      <c:valAx>
        <c:axId val="441846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 dirty="0" smtClean="0"/>
                  <a:t>Frequency </a:t>
                </a:r>
                <a:r>
                  <a:rPr lang="en-US" sz="1500" dirty="0"/>
                  <a:t>[MHz]</a:t>
                </a:r>
              </a:p>
            </c:rich>
          </c:tx>
          <c:layout>
            <c:manualLayout>
              <c:xMode val="edge"/>
              <c:yMode val="edge"/>
              <c:x val="8.0629374453193361E-2"/>
              <c:y val="0.33125308784931295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97705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956481527101334"/>
          <c:y val="4.7997901300462734E-2"/>
          <c:w val="0.13313859228943184"/>
          <c:h val="0.12704960847692115"/>
        </c:manualLayout>
      </c:layout>
      <c:overlay val="0"/>
      <c:txPr>
        <a:bodyPr/>
        <a:lstStyle/>
        <a:p>
          <a:pPr>
            <a:defRPr sz="15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/>
            </a:pPr>
            <a:r>
              <a:rPr lang="en-US" dirty="0" smtClean="0"/>
              <a:t>Area </a:t>
            </a:r>
            <a:r>
              <a:rPr lang="tr-TR" dirty="0" smtClean="0"/>
              <a:t>[</a:t>
            </a:r>
            <a:r>
              <a:rPr lang="en-US" dirty="0" smtClean="0"/>
              <a:t>Logarithmic Scale</a:t>
            </a:r>
            <a:r>
              <a:rPr lang="tr-TR" dirty="0" smtClean="0"/>
              <a:t>]</a:t>
            </a:r>
            <a:endParaRPr lang="en-US" dirty="0"/>
          </a:p>
        </c:rich>
      </c:tx>
      <c:layout>
        <c:manualLayout>
          <c:xMode val="edge"/>
          <c:yMode val="edge"/>
          <c:x val="0.34232633420822395"/>
          <c:y val="4.477611940298507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[NoC_Mapp_Charts.xlsx]Sheet1!$C$64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strRef>
              <c:f>[NoC_Mapp_Charts.xlsx]Sheet1!$B$65:$B$69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[NoC_Mapp_Charts.xlsx]Sheet1!$C$65:$C$69</c:f>
              <c:numCache>
                <c:formatCode>General</c:formatCode>
                <c:ptCount val="5"/>
                <c:pt idx="0">
                  <c:v>5364</c:v>
                </c:pt>
                <c:pt idx="1">
                  <c:v>312</c:v>
                </c:pt>
                <c:pt idx="2">
                  <c:v>136</c:v>
                </c:pt>
                <c:pt idx="3">
                  <c:v>155</c:v>
                </c:pt>
                <c:pt idx="4">
                  <c:v>165</c:v>
                </c:pt>
              </c:numCache>
            </c:numRef>
          </c:val>
        </c:ser>
        <c:ser>
          <c:idx val="2"/>
          <c:order val="1"/>
          <c:tx>
            <c:strRef>
              <c:f>[NoC_Mapp_Charts.xlsx]Sheet1!$D$64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strRef>
              <c:f>[NoC_Mapp_Charts.xlsx]Sheet1!$B$65:$B$69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[NoC_Mapp_Charts.xlsx]Sheet1!$D$65:$D$69</c:f>
              <c:numCache>
                <c:formatCode>General</c:formatCode>
                <c:ptCount val="5"/>
                <c:pt idx="0">
                  <c:v>5364</c:v>
                </c:pt>
                <c:pt idx="1">
                  <c:v>312</c:v>
                </c:pt>
                <c:pt idx="2">
                  <c:v>257</c:v>
                </c:pt>
                <c:pt idx="3">
                  <c:v>213</c:v>
                </c:pt>
                <c:pt idx="4">
                  <c:v>176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088000"/>
        <c:axId val="80837952"/>
      </c:barChart>
      <c:catAx>
        <c:axId val="1450880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500" dirty="0"/>
                  <a:t>RF Type</a:t>
                </a:r>
              </a:p>
            </c:rich>
          </c:tx>
          <c:layout>
            <c:manualLayout>
              <c:xMode val="edge"/>
              <c:yMode val="edge"/>
              <c:x val="0.44911384514435698"/>
              <c:y val="0.90818799702276021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00"/>
            </a:pPr>
            <a:endParaRPr lang="en-US"/>
          </a:p>
        </c:txPr>
        <c:crossAx val="80837952"/>
        <c:crosses val="autoZero"/>
        <c:auto val="1"/>
        <c:lblAlgn val="ctr"/>
        <c:lblOffset val="100"/>
        <c:noMultiLvlLbl val="0"/>
      </c:catAx>
      <c:valAx>
        <c:axId val="80837952"/>
        <c:scaling>
          <c:logBase val="10"/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 dirty="0" smtClean="0"/>
                  <a:t>Area</a:t>
                </a:r>
                <a:r>
                  <a:rPr lang="en-US" sz="1500" baseline="0" dirty="0" smtClean="0"/>
                  <a:t> [Slices</a:t>
                </a:r>
                <a:r>
                  <a:rPr lang="en-US" sz="1500" dirty="0" smtClean="0"/>
                  <a:t>]</a:t>
                </a:r>
                <a:endParaRPr lang="en-US" sz="1500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4508800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86768886701662284"/>
          <c:y val="4.4776119402985072E-2"/>
          <c:w val="0.11703335520559929"/>
          <c:h val="0.12003408156070043"/>
        </c:manualLayout>
      </c:layout>
      <c:overlay val="0"/>
      <c:txPr>
        <a:bodyPr/>
        <a:lstStyle/>
        <a:p>
          <a:pPr>
            <a:defRPr sz="15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/>
            </a:pPr>
            <a:r>
              <a:rPr lang="en-US" dirty="0"/>
              <a:t>Power-Delay Product</a:t>
            </a:r>
          </a:p>
        </c:rich>
      </c:tx>
      <c:layout>
        <c:manualLayout>
          <c:xMode val="edge"/>
          <c:yMode val="edge"/>
          <c:x val="0.38513016412924628"/>
          <c:y val="4.411764705882353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[NoC_Mapp_Charts.xlsx]Sheet1!$C$83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strRef>
              <c:f>[NoC_Mapp_Charts.xlsx]Sheet1!$B$84:$B$88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[NoC_Mapp_Charts.xlsx]Sheet1!$C$84:$C$88</c:f>
              <c:numCache>
                <c:formatCode>General</c:formatCode>
                <c:ptCount val="5"/>
                <c:pt idx="0">
                  <c:v>6.0549999999999997</c:v>
                </c:pt>
                <c:pt idx="1">
                  <c:v>3.2669999999999999</c:v>
                </c:pt>
                <c:pt idx="2">
                  <c:v>0.753</c:v>
                </c:pt>
                <c:pt idx="3">
                  <c:v>0.36699999999999999</c:v>
                </c:pt>
                <c:pt idx="4">
                  <c:v>0.16</c:v>
                </c:pt>
              </c:numCache>
            </c:numRef>
          </c:val>
        </c:ser>
        <c:ser>
          <c:idx val="2"/>
          <c:order val="1"/>
          <c:tx>
            <c:strRef>
              <c:f>[NoC_Mapp_Charts.xlsx]Sheet1!$D$83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strRef>
              <c:f>[NoC_Mapp_Charts.xlsx]Sheet1!$B$84:$B$88</c:f>
              <c:strCache>
                <c:ptCount val="5"/>
                <c:pt idx="0">
                  <c:v>Distributed (12R&amp;6W)</c:v>
                </c:pt>
                <c:pt idx="1">
                  <c:v>MPo (12R&amp;6W)</c:v>
                </c:pt>
                <c:pt idx="2">
                  <c:v>MPo (6R&amp;3W)  MPuF=2</c:v>
                </c:pt>
                <c:pt idx="3">
                  <c:v>MPo (4R&amp;2W)  MPuF=3</c:v>
                </c:pt>
                <c:pt idx="4">
                  <c:v>MPo (2R&amp;1W) MPuF=6</c:v>
                </c:pt>
              </c:strCache>
            </c:strRef>
          </c:cat>
          <c:val>
            <c:numRef>
              <c:f>[NoC_Mapp_Charts.xlsx]Sheet1!$D$84:$D$88</c:f>
              <c:numCache>
                <c:formatCode>General</c:formatCode>
                <c:ptCount val="5"/>
                <c:pt idx="0">
                  <c:v>6.0549999999999997</c:v>
                </c:pt>
                <c:pt idx="1">
                  <c:v>3.2669999999999999</c:v>
                </c:pt>
                <c:pt idx="2">
                  <c:v>0.82299999999999995</c:v>
                </c:pt>
                <c:pt idx="3">
                  <c:v>0.44400000000000001</c:v>
                </c:pt>
                <c:pt idx="4">
                  <c:v>0.214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4780800"/>
        <c:axId val="83948032"/>
      </c:barChart>
      <c:catAx>
        <c:axId val="1447808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500"/>
                </a:pPr>
                <a:r>
                  <a:rPr lang="en-US" sz="1500"/>
                  <a:t>RF Type</a:t>
                </a:r>
              </a:p>
            </c:rich>
          </c:tx>
          <c:layout>
            <c:manualLayout>
              <c:xMode val="edge"/>
              <c:yMode val="edge"/>
              <c:x val="0.44222698136400729"/>
              <c:y val="0.9042421259842520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00" b="1"/>
            </a:pPr>
            <a:endParaRPr lang="en-US"/>
          </a:p>
        </c:txPr>
        <c:crossAx val="83948032"/>
        <c:crosses val="autoZero"/>
        <c:auto val="1"/>
        <c:lblAlgn val="ctr"/>
        <c:lblOffset val="100"/>
        <c:noMultiLvlLbl val="0"/>
      </c:catAx>
      <c:valAx>
        <c:axId val="83948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/>
                  <a:t>PxD</a:t>
                </a:r>
                <a:r>
                  <a:rPr lang="en-US" sz="1500" baseline="0"/>
                  <a:t> [nJ]</a:t>
                </a:r>
                <a:endParaRPr lang="en-US" sz="150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44780800"/>
        <c:crosses val="autoZero"/>
        <c:crossBetween val="between"/>
      </c:valAx>
    </c:plotArea>
    <c:legend>
      <c:legendPos val="tr"/>
      <c:layout/>
      <c:overlay val="0"/>
      <c:txPr>
        <a:bodyPr/>
        <a:lstStyle/>
        <a:p>
          <a:pPr>
            <a:defRPr sz="15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Maximum External Frequency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[NoC_Mapp_Charts.xlsx]Sheet1!$C$110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strRef>
              <c:f>[NoC_Mapp_Charts.xlsx]Sheet1!$B$111:$B$112</c:f>
              <c:strCache>
                <c:ptCount val="2"/>
                <c:pt idx="0">
                  <c:v>MPo(8R&amp;6W)             MPuF=4</c:v>
                </c:pt>
                <c:pt idx="1">
                  <c:v>MPo(4R&amp;3W)             MPuF=8</c:v>
                </c:pt>
              </c:strCache>
            </c:strRef>
          </c:cat>
          <c:val>
            <c:numRef>
              <c:f>[NoC_Mapp_Charts.xlsx]Sheet1!$C$111:$C$112</c:f>
              <c:numCache>
                <c:formatCode>General</c:formatCode>
                <c:ptCount val="2"/>
                <c:pt idx="0">
                  <c:v>75.301000000000002</c:v>
                </c:pt>
                <c:pt idx="1">
                  <c:v>47.098999999999997</c:v>
                </c:pt>
              </c:numCache>
            </c:numRef>
          </c:val>
        </c:ser>
        <c:ser>
          <c:idx val="2"/>
          <c:order val="1"/>
          <c:tx>
            <c:strRef>
              <c:f>[NoC_Mapp_Charts.xlsx]Sheet1!$D$110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strRef>
              <c:f>[NoC_Mapp_Charts.xlsx]Sheet1!$B$111:$B$112</c:f>
              <c:strCache>
                <c:ptCount val="2"/>
                <c:pt idx="0">
                  <c:v>MPo(8R&amp;6W)             MPuF=4</c:v>
                </c:pt>
                <c:pt idx="1">
                  <c:v>MPo(4R&amp;3W)             MPuF=8</c:v>
                </c:pt>
              </c:strCache>
            </c:strRef>
          </c:cat>
          <c:val>
            <c:numRef>
              <c:f>[NoC_Mapp_Charts.xlsx]Sheet1!$D$111:$D$112</c:f>
              <c:numCache>
                <c:formatCode>General</c:formatCode>
                <c:ptCount val="2"/>
                <c:pt idx="0">
                  <c:v>56.116999999999997</c:v>
                </c:pt>
                <c:pt idx="1">
                  <c:v>33.512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895808"/>
        <c:axId val="83950912"/>
      </c:barChart>
      <c:catAx>
        <c:axId val="1718958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 b="1"/>
                </a:pPr>
                <a:r>
                  <a:rPr lang="en-US" sz="1400" b="1"/>
                  <a:t>RF Type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83950912"/>
        <c:crosses val="autoZero"/>
        <c:auto val="1"/>
        <c:lblAlgn val="ctr"/>
        <c:lblOffset val="100"/>
        <c:noMultiLvlLbl val="0"/>
      </c:catAx>
      <c:valAx>
        <c:axId val="839509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 b="1"/>
                </a:pPr>
                <a:r>
                  <a:rPr lang="en-US" sz="1400" b="1" dirty="0" smtClean="0"/>
                  <a:t>Frequency </a:t>
                </a:r>
                <a:r>
                  <a:rPr lang="en-US" sz="1400" b="1" dirty="0"/>
                  <a:t>[MHz]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7189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b="1" i="0" baseline="0">
                <a:effectLst/>
              </a:rPr>
              <a:t>Power-Delay Product</a:t>
            </a:r>
            <a:endParaRPr lang="en-US" sz="1400">
              <a:effectLst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[NoC_Mapp_Charts.xlsx]Sheet1!$C$156</c:f>
              <c:strCache>
                <c:ptCount val="1"/>
                <c:pt idx="0">
                  <c:v>SR-MPu</c:v>
                </c:pt>
              </c:strCache>
            </c:strRef>
          </c:tx>
          <c:invertIfNegative val="0"/>
          <c:cat>
            <c:strRef>
              <c:f>[NoC_Mapp_Charts.xlsx]Sheet1!$B$157:$B$158</c:f>
              <c:strCache>
                <c:ptCount val="2"/>
                <c:pt idx="0">
                  <c:v>MPo(8R&amp;6W)             MPuF=4</c:v>
                </c:pt>
                <c:pt idx="1">
                  <c:v>MPo(4R&amp;3W)             MPuF=8</c:v>
                </c:pt>
              </c:strCache>
            </c:strRef>
          </c:cat>
          <c:val>
            <c:numRef>
              <c:f>[NoC_Mapp_Charts.xlsx]Sheet1!$C$157:$C$158</c:f>
              <c:numCache>
                <c:formatCode>General</c:formatCode>
                <c:ptCount val="2"/>
                <c:pt idx="0">
                  <c:v>2.6429999999999998</c:v>
                </c:pt>
                <c:pt idx="1">
                  <c:v>1.101</c:v>
                </c:pt>
              </c:numCache>
            </c:numRef>
          </c:val>
        </c:ser>
        <c:ser>
          <c:idx val="2"/>
          <c:order val="1"/>
          <c:tx>
            <c:strRef>
              <c:f>[NoC_Mapp_Charts.xlsx]Sheet1!$D$156</c:f>
              <c:strCache>
                <c:ptCount val="1"/>
                <c:pt idx="0">
                  <c:v>Mux-MPu</c:v>
                </c:pt>
              </c:strCache>
            </c:strRef>
          </c:tx>
          <c:invertIfNegative val="0"/>
          <c:cat>
            <c:strRef>
              <c:f>[NoC_Mapp_Charts.xlsx]Sheet1!$B$157:$B$158</c:f>
              <c:strCache>
                <c:ptCount val="2"/>
                <c:pt idx="0">
                  <c:v>MPo(8R&amp;6W)             MPuF=4</c:v>
                </c:pt>
                <c:pt idx="1">
                  <c:v>MPo(4R&amp;3W)             MPuF=8</c:v>
                </c:pt>
              </c:strCache>
            </c:strRef>
          </c:cat>
          <c:val>
            <c:numRef>
              <c:f>[NoC_Mapp_Charts.xlsx]Sheet1!$D$157:$D$158</c:f>
              <c:numCache>
                <c:formatCode>General</c:formatCode>
                <c:ptCount val="2"/>
                <c:pt idx="0">
                  <c:v>3.58</c:v>
                </c:pt>
                <c:pt idx="1">
                  <c:v>1.24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672768"/>
        <c:axId val="97625216"/>
      </c:barChart>
      <c:catAx>
        <c:axId val="176672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 b="1"/>
                </a:pPr>
                <a:r>
                  <a:rPr lang="en-US" sz="1400" b="1"/>
                  <a:t>RF Type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97625216"/>
        <c:crosses val="autoZero"/>
        <c:auto val="1"/>
        <c:lblAlgn val="ctr"/>
        <c:lblOffset val="100"/>
        <c:noMultiLvlLbl val="0"/>
      </c:catAx>
      <c:valAx>
        <c:axId val="976252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 b="1"/>
                </a:pPr>
                <a:r>
                  <a:rPr lang="en-US" sz="1400" b="1"/>
                  <a:t>PxD  </a:t>
                </a:r>
                <a:r>
                  <a:rPr lang="en-US" sz="1400" b="1" baseline="0"/>
                  <a:t>[nJ</a:t>
                </a:r>
                <a:r>
                  <a:rPr lang="en-US" sz="1400" b="1"/>
                  <a:t>]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76672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2202132080432178"/>
          <c:w val="0.2006340354712107"/>
          <c:h val="0.17797867919567817"/>
        </c:manualLayout>
      </c:layout>
      <c:overlay val="0"/>
      <c:txPr>
        <a:bodyPr/>
        <a:lstStyle/>
        <a:p>
          <a:pPr>
            <a:defRPr sz="1300"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tr-TR" sz="1400" dirty="0"/>
              <a:t>Area in LUT-FF </a:t>
            </a:r>
            <a:r>
              <a:rPr lang="tr-TR" sz="1400" dirty="0" smtClean="0"/>
              <a:t>Pairs [Logarihmic</a:t>
            </a:r>
            <a:r>
              <a:rPr lang="tr-TR" sz="1400" baseline="0" dirty="0" smtClean="0"/>
              <a:t> Scale]</a:t>
            </a:r>
            <a:endParaRPr lang="en-US" sz="1400" dirty="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Sheet1!$C$2</c:f>
              <c:strCache>
                <c:ptCount val="1"/>
                <c:pt idx="0">
                  <c:v>HRF</c:v>
                </c:pt>
              </c:strCache>
            </c:strRef>
          </c:tx>
          <c:invertIfNegative val="0"/>
          <c:cat>
            <c:strRef>
              <c:f>Sheet1!$B$3:$B$6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146</c:v>
                </c:pt>
                <c:pt idx="1">
                  <c:v>401</c:v>
                </c:pt>
                <c:pt idx="2">
                  <c:v>1058</c:v>
                </c:pt>
                <c:pt idx="3">
                  <c:v>2247</c:v>
                </c:pt>
              </c:numCache>
            </c:numRef>
          </c:val>
        </c:ser>
        <c:ser>
          <c:idx val="2"/>
          <c:order val="1"/>
          <c:tx>
            <c:strRef>
              <c:f>Sheet1!$D$2</c:f>
              <c:strCache>
                <c:ptCount val="1"/>
                <c:pt idx="0">
                  <c:v>MPo</c:v>
                </c:pt>
              </c:strCache>
            </c:strRef>
          </c:tx>
          <c:invertIfNegative val="0"/>
          <c:cat>
            <c:strRef>
              <c:f>Sheet1!$B$3:$B$6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Sheet1!$D$3:$D$6</c:f>
              <c:numCache>
                <c:formatCode>General</c:formatCode>
                <c:ptCount val="4"/>
                <c:pt idx="0">
                  <c:v>132</c:v>
                </c:pt>
                <c:pt idx="1">
                  <c:v>292</c:v>
                </c:pt>
                <c:pt idx="2">
                  <c:v>1670</c:v>
                </c:pt>
                <c:pt idx="3">
                  <c:v>0</c:v>
                </c:pt>
              </c:numCache>
            </c:numRef>
          </c:val>
        </c:ser>
        <c:ser>
          <c:idx val="0"/>
          <c:order val="2"/>
          <c:tx>
            <c:strRef>
              <c:f>Sheet1!$E$2</c:f>
              <c:strCache>
                <c:ptCount val="1"/>
                <c:pt idx="0">
                  <c:v>Distributed</c:v>
                </c:pt>
              </c:strCache>
            </c:strRef>
          </c:tx>
          <c:invertIfNegative val="0"/>
          <c:cat>
            <c:strRef>
              <c:f>Sheet1!$B$3:$B$6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Sheet1!$E$3:$E$6</c:f>
              <c:numCache>
                <c:formatCode>General</c:formatCode>
                <c:ptCount val="4"/>
                <c:pt idx="0">
                  <c:v>10910</c:v>
                </c:pt>
                <c:pt idx="1">
                  <c:v>21397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809920"/>
        <c:axId val="89419136"/>
      </c:barChart>
      <c:catAx>
        <c:axId val="898099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System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9419136"/>
        <c:crosses val="autoZero"/>
        <c:auto val="1"/>
        <c:lblAlgn val="ctr"/>
        <c:lblOffset val="100"/>
        <c:noMultiLvlLbl val="0"/>
      </c:catAx>
      <c:valAx>
        <c:axId val="89419136"/>
        <c:scaling>
          <c:logBase val="10"/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tr-TR"/>
                  <a:t>LUT-FF</a:t>
                </a:r>
                <a:r>
                  <a:rPr lang="tr-TR" baseline="0"/>
                  <a:t> Pairs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9809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tr-TR" sz="1400" dirty="0"/>
              <a:t>Area in </a:t>
            </a:r>
            <a:r>
              <a:rPr lang="tr-TR" sz="1400" dirty="0" smtClean="0"/>
              <a:t>BRAMs [Logarithmic</a:t>
            </a:r>
            <a:r>
              <a:rPr lang="tr-TR" sz="1400" baseline="0" dirty="0" smtClean="0"/>
              <a:t> Scale]</a:t>
            </a:r>
            <a:endParaRPr lang="en-US" sz="1400" dirty="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388188498295641"/>
          <c:y val="0.16647896757712452"/>
          <c:w val="0.64932509119420301"/>
          <c:h val="0.6036661292709318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Sheet1!$C$16</c:f>
              <c:strCache>
                <c:ptCount val="1"/>
                <c:pt idx="0">
                  <c:v>HRF</c:v>
                </c:pt>
              </c:strCache>
            </c:strRef>
          </c:tx>
          <c:invertIfNegative val="0"/>
          <c:cat>
            <c:strRef>
              <c:f>Sheet1!$B$17:$B$20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Sheet1!$C$17:$C$20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15</c:v>
                </c:pt>
                <c:pt idx="3">
                  <c:v>56</c:v>
                </c:pt>
              </c:numCache>
            </c:numRef>
          </c:val>
        </c:ser>
        <c:ser>
          <c:idx val="2"/>
          <c:order val="1"/>
          <c:tx>
            <c:strRef>
              <c:f>Sheet1!$D$16</c:f>
              <c:strCache>
                <c:ptCount val="1"/>
                <c:pt idx="0">
                  <c:v>MPo</c:v>
                </c:pt>
              </c:strCache>
            </c:strRef>
          </c:tx>
          <c:invertIfNegative val="0"/>
          <c:cat>
            <c:strRef>
              <c:f>Sheet1!$B$17:$B$20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Sheet1!$D$17:$D$20</c:f>
              <c:numCache>
                <c:formatCode>General</c:formatCode>
                <c:ptCount val="4"/>
                <c:pt idx="0">
                  <c:v>16</c:v>
                </c:pt>
                <c:pt idx="1">
                  <c:v>36</c:v>
                </c:pt>
                <c:pt idx="2">
                  <c:v>156</c:v>
                </c:pt>
                <c:pt idx="3">
                  <c:v>0</c:v>
                </c:pt>
              </c:numCache>
            </c:numRef>
          </c:val>
        </c:ser>
        <c:ser>
          <c:idx val="0"/>
          <c:order val="2"/>
          <c:tx>
            <c:strRef>
              <c:f>Sheet1!$E$16</c:f>
              <c:strCache>
                <c:ptCount val="1"/>
                <c:pt idx="0">
                  <c:v>Distributed</c:v>
                </c:pt>
              </c:strCache>
            </c:strRef>
          </c:tx>
          <c:invertIfNegative val="0"/>
          <c:cat>
            <c:strRef>
              <c:f>Sheet1!$B$17:$B$20</c:f>
              <c:strCache>
                <c:ptCount val="4"/>
                <c:pt idx="0">
                  <c:v>System 0</c:v>
                </c:pt>
                <c:pt idx="1">
                  <c:v>System 1</c:v>
                </c:pt>
                <c:pt idx="2">
                  <c:v>System 2</c:v>
                </c:pt>
                <c:pt idx="3">
                  <c:v>System 3</c:v>
                </c:pt>
              </c:strCache>
            </c:strRef>
          </c:cat>
          <c:val>
            <c:numRef>
              <c:f>Sheet1!$E$17:$E$20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810944"/>
        <c:axId val="89417408"/>
      </c:barChart>
      <c:catAx>
        <c:axId val="898109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System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9417408"/>
        <c:crosses val="autoZero"/>
        <c:auto val="1"/>
        <c:lblAlgn val="ctr"/>
        <c:lblOffset val="100"/>
        <c:noMultiLvlLbl val="0"/>
      </c:catAx>
      <c:valAx>
        <c:axId val="89417408"/>
        <c:scaling>
          <c:logBase val="10"/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tr-TR"/>
                  <a:t>18k BRAMs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5.5178966409237459E-2"/>
              <c:y val="0.3598913507904535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89810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7338746719160101"/>
          <c:w val="0.19403099080843877"/>
          <c:h val="0.2181766203377630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100" b="1"/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8A493-5EE9-43F7-96C2-81DFB07F8354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DC92E-DE7C-48D8-B6A7-68EBA5215A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5EE77-1853-4A8F-A170-DF408B8899BC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898CE-72BD-4D5F-92CE-AFA92C53DB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8272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17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conventional multi-pumping approach is based on the</a:t>
            </a:r>
            <a:r>
              <a:rPr lang="tr-TR" dirty="0" smtClean="0"/>
              <a:t> </a:t>
            </a:r>
            <a:r>
              <a:rPr lang="en-US" dirty="0" smtClean="0"/>
              <a:t>utilizing multiplexers and </a:t>
            </a:r>
            <a:r>
              <a:rPr lang="en-US" dirty="0" err="1" smtClean="0"/>
              <a:t>demultiplexers</a:t>
            </a:r>
            <a:r>
              <a:rPr lang="en-US" dirty="0" smtClean="0"/>
              <a:t> at the inputs and</a:t>
            </a:r>
            <a:r>
              <a:rPr lang="tr-TR" dirty="0" smtClean="0"/>
              <a:t> </a:t>
            </a:r>
            <a:r>
              <a:rPr lang="en-US" dirty="0" smtClean="0"/>
              <a:t>outputs. Yet, this approach</a:t>
            </a:r>
            <a:r>
              <a:rPr lang="tr-TR" dirty="0" smtClean="0"/>
              <a:t> </a:t>
            </a:r>
            <a:r>
              <a:rPr lang="en-US" dirty="0" smtClean="0"/>
              <a:t>is also not scalable because of the increased combinational</a:t>
            </a:r>
            <a:r>
              <a:rPr lang="tr-TR" dirty="0" smtClean="0"/>
              <a:t> </a:t>
            </a:r>
            <a:r>
              <a:rPr lang="en-US" dirty="0" smtClean="0"/>
              <a:t>delay in multiplexers and </a:t>
            </a:r>
            <a:r>
              <a:rPr lang="en-US" dirty="0" err="1" smtClean="0"/>
              <a:t>demultiplexers</a:t>
            </a:r>
            <a:r>
              <a:rPr lang="en-US" dirty="0" smtClean="0"/>
              <a:t> when the number of read- and write ports increases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The solution that we</a:t>
            </a:r>
            <a:r>
              <a:rPr lang="tr-TR" baseline="0" dirty="0" smtClean="0"/>
              <a:t> have proposed... [FOCUS]</a:t>
            </a:r>
            <a:r>
              <a:rPr lang="tr-TR" dirty="0" smtClean="0"/>
              <a:t/>
            </a:r>
            <a:br>
              <a:rPr lang="tr-TR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590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76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578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illustrates how six such BRAMs can be</a:t>
            </a:r>
            <a:r>
              <a:rPr lang="tr-TR" dirty="0" smtClean="0"/>
              <a:t> </a:t>
            </a:r>
            <a:r>
              <a:rPr lang="en-US" dirty="0" smtClean="0"/>
              <a:t>used to implement 512×64-bit RF with 2R&amp;3W ports. </a:t>
            </a:r>
            <a:endParaRPr lang="tr-TR" dirty="0" smtClean="0"/>
          </a:p>
          <a:p>
            <a:endParaRPr lang="tr-TR" dirty="0" smtClean="0"/>
          </a:p>
          <a:p>
            <a:r>
              <a:rPr lang="en-US" dirty="0" smtClean="0"/>
              <a:t>In the</a:t>
            </a:r>
            <a:r>
              <a:rPr lang="tr-TR" baseline="0" dirty="0" smtClean="0"/>
              <a:t> </a:t>
            </a:r>
            <a:r>
              <a:rPr lang="en-US" dirty="0" smtClean="0"/>
              <a:t>example, there are three write ports so there should be three</a:t>
            </a:r>
            <a:r>
              <a:rPr lang="tr-TR" baseline="0" dirty="0" smtClean="0"/>
              <a:t> </a:t>
            </a:r>
            <a:r>
              <a:rPr lang="en-US" dirty="0" smtClean="0"/>
              <a:t>banks. The first bank holds the data between 0 and 127 and</a:t>
            </a:r>
            <a:r>
              <a:rPr lang="tr-TR" baseline="0" dirty="0" smtClean="0"/>
              <a:t> </a:t>
            </a:r>
            <a:r>
              <a:rPr lang="en-US" dirty="0" smtClean="0"/>
              <a:t>the second bank holds 128-255 and the third bank 256-512</a:t>
            </a:r>
            <a:r>
              <a:rPr lang="tr-TR" dirty="0" smtClean="0"/>
              <a:t> </a:t>
            </a:r>
            <a:r>
              <a:rPr lang="en-US" dirty="0" smtClean="0"/>
              <a:t>However, though each BRAM has 512</a:t>
            </a:r>
            <a:r>
              <a:rPr lang="tr-TR" baseline="0" dirty="0" smtClean="0"/>
              <a:t> </a:t>
            </a:r>
            <a:r>
              <a:rPr lang="en-US" dirty="0" smtClean="0"/>
              <a:t>locations, only the first</a:t>
            </a:r>
            <a:r>
              <a:rPr lang="tr-TR" baseline="0" dirty="0" smtClean="0"/>
              <a:t> </a:t>
            </a:r>
            <a:r>
              <a:rPr lang="en-US" dirty="0" smtClean="0"/>
              <a:t>128 locations are used in the first and second banks, and 256</a:t>
            </a:r>
            <a:r>
              <a:rPr lang="tr-TR" baseline="0" dirty="0" smtClean="0"/>
              <a:t> </a:t>
            </a:r>
            <a:r>
              <a:rPr lang="en-US" dirty="0" smtClean="0"/>
              <a:t>locations are used in the</a:t>
            </a:r>
            <a:r>
              <a:rPr lang="tr-TR" baseline="0" dirty="0" smtClean="0"/>
              <a:t> </a:t>
            </a:r>
            <a:r>
              <a:rPr lang="en-US" dirty="0" smtClean="0"/>
              <a:t>third bank. For the third bank, the</a:t>
            </a:r>
            <a:r>
              <a:rPr lang="tr-TR" baseline="0" dirty="0" smtClean="0"/>
              <a:t> </a:t>
            </a:r>
            <a:r>
              <a:rPr lang="en-US" dirty="0" smtClean="0"/>
              <a:t>range between 0-255 correspond to the range between 256-512</a:t>
            </a:r>
            <a:r>
              <a:rPr lang="tr-TR" baseline="0" dirty="0" smtClean="0"/>
              <a:t> </a:t>
            </a:r>
            <a:r>
              <a:rPr lang="en-US" dirty="0" smtClean="0"/>
              <a:t>in the designed </a:t>
            </a:r>
            <a:r>
              <a:rPr lang="en-US" dirty="0" err="1" smtClean="0"/>
              <a:t>MPo</a:t>
            </a:r>
            <a:r>
              <a:rPr lang="en-US" dirty="0" smtClean="0"/>
              <a:t>-RF. </a:t>
            </a:r>
            <a:endParaRPr lang="tr-TR" dirty="0" smtClean="0"/>
          </a:p>
          <a:p>
            <a:endParaRPr lang="tr-TR" dirty="0" smtClean="0"/>
          </a:p>
          <a:p>
            <a:r>
              <a:rPr lang="en-US" dirty="0" smtClean="0"/>
              <a:t>During a write operation, the value</a:t>
            </a:r>
            <a:r>
              <a:rPr lang="tr-TR" baseline="0" dirty="0" smtClean="0"/>
              <a:t> </a:t>
            </a:r>
            <a:r>
              <a:rPr lang="en-US" dirty="0" smtClean="0"/>
              <a:t>is written to the corresponding register bank. However it is</a:t>
            </a:r>
            <a:r>
              <a:rPr lang="tr-TR" baseline="0" dirty="0" smtClean="0"/>
              <a:t> </a:t>
            </a:r>
            <a:r>
              <a:rPr lang="en-US" dirty="0" smtClean="0"/>
              <a:t>not possible to realize more than one write operations to the</a:t>
            </a:r>
            <a:r>
              <a:rPr lang="tr-TR" baseline="0" dirty="0" smtClean="0"/>
              <a:t> </a:t>
            </a:r>
            <a:r>
              <a:rPr lang="en-US" dirty="0" smtClean="0"/>
              <a:t>same bank at the same time. All write operations should be</a:t>
            </a:r>
            <a:r>
              <a:rPr lang="tr-TR" baseline="0" dirty="0" smtClean="0"/>
              <a:t> </a:t>
            </a:r>
            <a:r>
              <a:rPr lang="en-US" dirty="0" smtClean="0"/>
              <a:t>mutually exclusive with respect to the associated bank.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030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426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all of you have already</a:t>
            </a:r>
            <a:r>
              <a:rPr lang="en-US" baseline="0" dirty="0" smtClean="0"/>
              <a:t> known very well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3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[FOCUS]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32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62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410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907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example</a:t>
            </a:r>
            <a:r>
              <a:rPr lang="en-US" baseline="0" dirty="0" smtClean="0"/>
              <a:t> a 4-issue VLIW requires at least 8 read and 4 write ports. As the issue width increases # of RW ports have to increase accordingly.</a:t>
            </a:r>
            <a:endParaRPr lang="tr-TR" baseline="0" dirty="0" smtClean="0"/>
          </a:p>
          <a:p>
            <a:endParaRPr lang="tr-TR" baseline="0" dirty="0" smtClean="0"/>
          </a:p>
          <a:p>
            <a:r>
              <a:rPr lang="en-US" baseline="0" dirty="0" smtClean="0"/>
              <a:t>A single-issue processor typically requires a register file with  two  read ports and one write </a:t>
            </a:r>
            <a:r>
              <a:rPr lang="en-US" baseline="0" dirty="0" err="1" smtClean="0"/>
              <a:t>po</a:t>
            </a:r>
            <a:r>
              <a:rPr lang="tr-TR" baseline="0" dirty="0" smtClean="0"/>
              <a:t>rt. A </a:t>
            </a:r>
            <a:r>
              <a:rPr lang="en-US" baseline="0" dirty="0" smtClean="0"/>
              <a:t>superscalar processor</a:t>
            </a:r>
            <a:r>
              <a:rPr lang="tr-TR" baseline="0" dirty="0" smtClean="0"/>
              <a:t>,</a:t>
            </a:r>
            <a:r>
              <a:rPr lang="en-US" baseline="0" dirty="0" smtClean="0"/>
              <a:t> on the other  hand,  requires additional </a:t>
            </a:r>
            <a:r>
              <a:rPr lang="en-US" baseline="0" dirty="0" err="1" smtClean="0"/>
              <a:t>po</a:t>
            </a:r>
            <a:r>
              <a:rPr lang="tr-TR" baseline="0" dirty="0" smtClean="0"/>
              <a:t>rt</a:t>
            </a:r>
            <a:r>
              <a:rPr lang="en-US" baseline="0" dirty="0" smtClean="0"/>
              <a:t>s to </a:t>
            </a:r>
            <a:r>
              <a:rPr lang="en-US" baseline="0" dirty="0" err="1" smtClean="0"/>
              <a:t>suppo</a:t>
            </a:r>
            <a:r>
              <a:rPr lang="tr-TR" baseline="0" dirty="0" smtClean="0"/>
              <a:t>rt</a:t>
            </a:r>
            <a:r>
              <a:rPr lang="en-US" baseline="0" dirty="0" smtClean="0"/>
              <a:t> more instructions per cycle. </a:t>
            </a:r>
            <a:endParaRPr lang="tr-TR" baseline="0" dirty="0" smtClean="0"/>
          </a:p>
          <a:p>
            <a:endParaRPr lang="tr-T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70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081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8111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77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logarithmic chart</a:t>
            </a:r>
            <a:r>
              <a:rPr lang="en-US" baseline="0" dirty="0" smtClean="0"/>
              <a:t> 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073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105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011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this paper, we focus on efficient implementations of multi-ported RFs with </a:t>
            </a:r>
            <a:r>
              <a:rPr lang="en-US" dirty="0" err="1" smtClean="0"/>
              <a:t>exploting</a:t>
            </a:r>
            <a:r>
              <a:rPr lang="en-US" dirty="0" smtClean="0"/>
              <a:t> a new multi-pumping approach called shift register based multi-pumping (SR-</a:t>
            </a:r>
            <a:r>
              <a:rPr lang="en-US" dirty="0" err="1" smtClean="0"/>
              <a:t>MPu</a:t>
            </a:r>
            <a:r>
              <a:rPr lang="en-US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example</a:t>
            </a:r>
            <a:r>
              <a:rPr lang="en-US" baseline="0" dirty="0" smtClean="0"/>
              <a:t> a 4-issue VLIW requires at least 8 read and 4 write ports. As the issue width increases # of RW ports have to increase accordingly.</a:t>
            </a:r>
            <a:endParaRPr lang="tr-TR" baseline="0" dirty="0" smtClean="0"/>
          </a:p>
          <a:p>
            <a:endParaRPr lang="tr-TR" baseline="0" dirty="0" smtClean="0"/>
          </a:p>
          <a:p>
            <a:r>
              <a:rPr lang="en-US" baseline="0" dirty="0" smtClean="0"/>
              <a:t>A single-issue processor typically requires a register file with  two  read ports and one write </a:t>
            </a:r>
            <a:r>
              <a:rPr lang="en-US" baseline="0" dirty="0" err="1" smtClean="0"/>
              <a:t>po</a:t>
            </a:r>
            <a:r>
              <a:rPr lang="tr-TR" baseline="0" dirty="0" smtClean="0"/>
              <a:t>rt. A </a:t>
            </a:r>
            <a:r>
              <a:rPr lang="en-US" baseline="0" dirty="0" smtClean="0"/>
              <a:t>superscalar processor</a:t>
            </a:r>
            <a:r>
              <a:rPr lang="tr-TR" baseline="0" dirty="0" smtClean="0"/>
              <a:t>,</a:t>
            </a:r>
            <a:r>
              <a:rPr lang="en-US" baseline="0" dirty="0" smtClean="0"/>
              <a:t> on the other  hand,  requires additional </a:t>
            </a:r>
            <a:r>
              <a:rPr lang="en-US" baseline="0" dirty="0" err="1" smtClean="0"/>
              <a:t>po</a:t>
            </a:r>
            <a:r>
              <a:rPr lang="tr-TR" baseline="0" dirty="0" smtClean="0"/>
              <a:t>rt</a:t>
            </a:r>
            <a:r>
              <a:rPr lang="en-US" baseline="0" dirty="0" smtClean="0"/>
              <a:t>s to </a:t>
            </a:r>
            <a:r>
              <a:rPr lang="en-US" baseline="0" dirty="0" err="1" smtClean="0"/>
              <a:t>suppo</a:t>
            </a:r>
            <a:r>
              <a:rPr lang="tr-TR" baseline="0" dirty="0" smtClean="0"/>
              <a:t>rt</a:t>
            </a:r>
            <a:r>
              <a:rPr lang="en-US" baseline="0" dirty="0" smtClean="0"/>
              <a:t> more instructions per cycle. </a:t>
            </a:r>
            <a:endParaRPr lang="tr-TR" baseline="0" dirty="0" smtClean="0"/>
          </a:p>
          <a:p>
            <a:endParaRPr lang="tr-T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701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Global</a:t>
            </a:r>
            <a:r>
              <a:rPr lang="tr-TR" baseline="0" dirty="0" smtClean="0"/>
              <a:t> address space vs local address space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Existing work,</a:t>
            </a:r>
            <a:r>
              <a:rPr lang="tr-TR" baseline="0" dirty="0" smtClean="0"/>
              <a:t> more refences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556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 smtClean="0">
                <a:latin typeface="Arial" charset="0"/>
                <a:ea typeface="DejaVu Sans" charset="0"/>
                <a:cs typeface="DejaVu Sans" charset="0"/>
              </a:rPr>
              <a:t>In</a:t>
            </a:r>
            <a:r>
              <a:rPr lang="tr-TR" sz="1200" baseline="0" dirty="0" smtClean="0">
                <a:latin typeface="Arial" charset="0"/>
                <a:ea typeface="DejaVu Sans" charset="0"/>
                <a:cs typeface="DejaVu Sans" charset="0"/>
              </a:rPr>
              <a:t> general, BRAMs</a:t>
            </a:r>
            <a:r>
              <a:rPr lang="en-CA" sz="1200" dirty="0" smtClean="0">
                <a:latin typeface="Arial" charset="0"/>
                <a:ea typeface="DejaVu Sans" charset="0"/>
                <a:cs typeface="DejaVu Sans" charset="0"/>
              </a:rPr>
              <a:t> use less area and run at a higher frequency </a:t>
            </a:r>
            <a:r>
              <a:rPr lang="tr-TR" sz="1200" dirty="0" smtClean="0">
                <a:latin typeface="Arial" charset="0"/>
                <a:ea typeface="DejaVu Sans" charset="0"/>
                <a:cs typeface="DejaVu Sans" charset="0"/>
              </a:rPr>
              <a:t>(550 Mhz) </a:t>
            </a:r>
            <a:r>
              <a:rPr lang="en-CA" sz="1200" dirty="0" smtClean="0">
                <a:latin typeface="Arial" charset="0"/>
                <a:ea typeface="DejaVu Sans" charset="0"/>
                <a:cs typeface="DejaVu Sans" charset="0"/>
              </a:rPr>
              <a:t>than ones created from </a:t>
            </a:r>
            <a:r>
              <a:rPr lang="tr-TR" sz="1200" dirty="0" smtClean="0">
                <a:latin typeface="Arial" charset="0"/>
                <a:ea typeface="DejaVu Sans" charset="0"/>
                <a:cs typeface="DejaVu Sans" charset="0"/>
              </a:rPr>
              <a:t>slices</a:t>
            </a:r>
            <a:r>
              <a:rPr lang="en-CA" sz="1200" dirty="0" smtClean="0">
                <a:latin typeface="Arial" charset="0"/>
                <a:ea typeface="DejaVu Sans" charset="0"/>
                <a:cs typeface="DejaVu Sans" charset="0"/>
              </a:rPr>
              <a:t>, but do so at the expense of having a fixed storage capacity and number of ports.  </a:t>
            </a:r>
          </a:p>
          <a:p>
            <a:endParaRPr lang="en-US" dirty="0" smtClean="0"/>
          </a:p>
          <a:p>
            <a:r>
              <a:rPr lang="en-US" dirty="0" smtClean="0"/>
              <a:t>On the right side</a:t>
            </a:r>
            <a:r>
              <a:rPr lang="en-US" baseline="0" dirty="0" smtClean="0"/>
              <a:t> of the slide, you can see the corresponding figures.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Using BRAM is better than the slice based RF.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109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However, this design is not scalable</a:t>
            </a:r>
            <a:r>
              <a:rPr lang="tr-TR" dirty="0" smtClean="0"/>
              <a:t> </a:t>
            </a:r>
            <a:r>
              <a:rPr lang="en-US" dirty="0" smtClean="0"/>
              <a:t>at all because the combinational and wiring delays of slices</a:t>
            </a:r>
            <a:r>
              <a:rPr lang="tr-TR" dirty="0" smtClean="0"/>
              <a:t> </a:t>
            </a:r>
            <a:r>
              <a:rPr lang="en-US" dirty="0" smtClean="0"/>
              <a:t>dominate as the number of ports increases.</a:t>
            </a:r>
          </a:p>
          <a:p>
            <a:r>
              <a:rPr lang="en-US" dirty="0" smtClean="0"/>
              <a:t>This</a:t>
            </a:r>
            <a:r>
              <a:rPr lang="en-US" baseline="0" dirty="0" smtClean="0"/>
              <a:t> architecture is flexible but slow.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52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309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77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Multi-pumping is setting the RF internal operating</a:t>
            </a:r>
            <a:r>
              <a:rPr lang="tr-TR" dirty="0" smtClean="0"/>
              <a:t> </a:t>
            </a:r>
            <a:r>
              <a:rPr lang="en-US" dirty="0" smtClean="0"/>
              <a:t>frequency by the times of system external operating </a:t>
            </a:r>
            <a:r>
              <a:rPr lang="tr-TR" dirty="0" smtClean="0"/>
              <a:t> fr</a:t>
            </a:r>
            <a:r>
              <a:rPr lang="en-US" dirty="0" err="1" smtClean="0"/>
              <a:t>equency</a:t>
            </a:r>
            <a:r>
              <a:rPr lang="en-US" dirty="0" smtClean="0"/>
              <a:t>. So, multiple read and write operations in memory can be</a:t>
            </a:r>
            <a:r>
              <a:rPr lang="tr-TR" dirty="0" smtClean="0"/>
              <a:t> </a:t>
            </a:r>
            <a:r>
              <a:rPr lang="en-US" dirty="0" smtClean="0"/>
              <a:t>carried out in a </a:t>
            </a:r>
            <a:r>
              <a:rPr lang="en-US" b="1" dirty="0" smtClean="0"/>
              <a:t>time-shared</a:t>
            </a:r>
            <a:r>
              <a:rPr lang="en-US" dirty="0" smtClean="0"/>
              <a:t> manner. The ratio between RF</a:t>
            </a:r>
            <a:r>
              <a:rPr lang="tr-TR" dirty="0" smtClean="0"/>
              <a:t> </a:t>
            </a:r>
            <a:r>
              <a:rPr lang="en-US" dirty="0" smtClean="0"/>
              <a:t>internal operating frequency and system external operating</a:t>
            </a:r>
            <a:r>
              <a:rPr lang="tr-TR" dirty="0" smtClean="0"/>
              <a:t> </a:t>
            </a:r>
            <a:r>
              <a:rPr lang="en-US" dirty="0" smtClean="0"/>
              <a:t>frequency is defined as multi-pumping factor (</a:t>
            </a:r>
            <a:r>
              <a:rPr lang="en-US" dirty="0" err="1" smtClean="0"/>
              <a:t>MPuF</a:t>
            </a:r>
            <a:r>
              <a:rPr lang="en-US" dirty="0" smtClean="0"/>
              <a:t>). </a:t>
            </a:r>
            <a:r>
              <a:rPr lang="tr-TR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Clock</a:t>
            </a:r>
            <a:r>
              <a:rPr lang="en-US" baseline="0" dirty="0" smtClean="0"/>
              <a:t> internal is used by BRAM while clock external is used by other sequential component of the circuit.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example, if your </a:t>
            </a:r>
            <a:r>
              <a:rPr lang="en-US" baseline="0" dirty="0" err="1" smtClean="0"/>
              <a:t>MPuF</a:t>
            </a:r>
            <a:r>
              <a:rPr lang="en-US" baseline="0" dirty="0" smtClean="0"/>
              <a:t>=5 and BRAM runs at 500 </a:t>
            </a:r>
            <a:r>
              <a:rPr lang="en-US" baseline="0" dirty="0" err="1" smtClean="0"/>
              <a:t>Mhz</a:t>
            </a:r>
            <a:r>
              <a:rPr lang="en-US" baseline="0" dirty="0" smtClean="0"/>
              <a:t>, then external system that uses BRAM should run at most 100 Mhz.</a:t>
            </a:r>
            <a:endParaRPr lang="tr-TR" dirty="0" smtClean="0"/>
          </a:p>
          <a:p>
            <a:endParaRPr lang="tr-TR" dirty="0" smtClean="0"/>
          </a:p>
          <a:p>
            <a:r>
              <a:rPr lang="en-US" dirty="0" smtClean="0"/>
              <a:t>This essentially involves a data access time (halved) versus functionality (doubled) trade-off.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98CE-72BD-4D5F-92CE-AFA92C53DB0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137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8F5697A-62F9-44A2-8582-8E0F678CFA19}" type="datetime6">
              <a:rPr lang="en-US" smtClean="0"/>
              <a:t>January 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40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ctr"/>
            <a:r>
              <a:rPr lang="tr-TR" smtClean="0"/>
              <a:t>1. Ara Sunum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447800" y="5816027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99"/>
                </a:solidFill>
              </a:rPr>
              <a:t>Computer Architecture</a:t>
            </a:r>
            <a:r>
              <a:rPr lang="en-US" sz="1600" baseline="0" dirty="0" smtClean="0">
                <a:solidFill>
                  <a:srgbClr val="333399"/>
                </a:solidFill>
              </a:rPr>
              <a:t> &amp; Systems Laboratory</a:t>
            </a:r>
          </a:p>
          <a:p>
            <a:r>
              <a:rPr lang="en-US" sz="1600" i="1" dirty="0" smtClean="0"/>
              <a:t>http://www.cmpe.boun.edu.tr/caslab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87E5-2809-4D56-B252-41E46B642AEE}" type="datetime6">
              <a:rPr lang="en-US" smtClean="0"/>
              <a:t>January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1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2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4"/>
            <a:ext cx="2209800" cy="365125"/>
          </a:xfrm>
        </p:spPr>
        <p:txBody>
          <a:bodyPr/>
          <a:lstStyle/>
          <a:p>
            <a:fld id="{8436779B-5949-4B10-BBE1-8A7E5F4F8C42}" type="datetime6">
              <a:rPr lang="en-US" smtClean="0"/>
              <a:t>January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3" y="6248208"/>
            <a:ext cx="5573483" cy="365125"/>
          </a:xfrm>
        </p:spPr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9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9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9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9" y="144463"/>
            <a:ext cx="533400" cy="244476"/>
          </a:xfrm>
        </p:spPr>
        <p:txBody>
          <a:bodyPr/>
          <a:lstStyle/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1807-2550-4D55-BBE9-8A71A7711CAB}" type="datetime6">
              <a:rPr lang="en-US" smtClean="0"/>
              <a:t>January 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Ara</a:t>
            </a:r>
            <a:r>
              <a:rPr lang="en-US" dirty="0" smtClean="0"/>
              <a:t> </a:t>
            </a:r>
            <a:r>
              <a:rPr lang="en-US" dirty="0" err="1" smtClean="0"/>
              <a:t>Sunum</a:t>
            </a:r>
            <a:endParaRPr lang="en-US" dirty="0"/>
          </a:p>
        </p:txBody>
      </p:sp>
      <p:sp>
        <p:nvSpPr>
          <p:cNvPr id="14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53400" y="6323219"/>
            <a:ext cx="457200" cy="229982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chemeClr val="tx1"/>
                </a:solidFill>
              </a:defRPr>
            </a:lvl1pPr>
          </a:lstStyle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743202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E0B10-EFE2-4936-930A-91A52A1D69FF}" type="datetime6">
              <a:rPr lang="en-US" smtClean="0"/>
              <a:t>January 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1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0A19A7E-A692-414B-9B3F-983C6D30C86F}" type="datetime6">
              <a:rPr lang="en-US" smtClean="0"/>
              <a:t>January 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1. Ara Sunum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1"/>
            <a:ext cx="8153400" cy="8699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98776-2FF8-42B5-BA5A-852104317A8C}" type="datetime6">
              <a:rPr lang="en-US" smtClean="0"/>
              <a:t>January 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928A7A3-1902-4C7A-8AF3-203CB88A7CA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0694-0E28-49AD-95E1-74A4608D6739}" type="datetime6">
              <a:rPr lang="en-US" smtClean="0"/>
              <a:t>January 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4491-2C4A-4A24-AC90-C8BC7B38D4EC}" type="datetime6">
              <a:rPr lang="en-US" smtClean="0"/>
              <a:t>January 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8077200" cy="869951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9DD8-5525-42C2-B7E7-1A092E75B915}" type="datetime6">
              <a:rPr lang="en-US" smtClean="0"/>
              <a:t>January 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2"/>
            <a:ext cx="2667000" cy="365125"/>
          </a:xfrm>
        </p:spPr>
        <p:txBody>
          <a:bodyPr rtlCol="0"/>
          <a:lstStyle/>
          <a:p>
            <a:fld id="{4A95AABA-BBF3-4633-A776-FBB8AC2CBCAC}" type="datetime6">
              <a:rPr lang="en-US" smtClean="0"/>
              <a:t>January 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9"/>
          </a:xfrm>
        </p:spPr>
        <p:txBody>
          <a:bodyPr rtlCol="0"/>
          <a:lstStyle>
            <a:lvl1pPr>
              <a:defRPr sz="2800"/>
            </a:lvl1pPr>
          </a:lstStyle>
          <a:p>
            <a:fld id="{A928A7A3-1902-4C7A-8AF3-203CB88A7C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8"/>
            <a:ext cx="4572000" cy="365125"/>
          </a:xfrm>
        </p:spPr>
        <p:txBody>
          <a:bodyPr rtlCol="0"/>
          <a:lstStyle/>
          <a:p>
            <a:r>
              <a:rPr lang="en-US" smtClean="0"/>
              <a:t>1. Ara Sunum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2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0101807-2550-4D55-BBE9-8A71A7711CAB}" type="datetime6">
              <a:rPr lang="en-US" smtClean="0"/>
              <a:t>January 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6248208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1. Ara Sunum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590551" y="1280160"/>
            <a:ext cx="8553451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43800" y="6323218"/>
            <a:ext cx="1066800" cy="249778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chemeClr val="tx1"/>
                </a:solidFill>
              </a:defRPr>
            </a:lvl1pPr>
          </a:lstStyle>
          <a:p>
            <a:endParaRPr lang="en-US" dirty="0" smtClean="0"/>
          </a:p>
        </p:txBody>
      </p:sp>
      <p:pic>
        <p:nvPicPr>
          <p:cNvPr id="10" name="Picture 9" descr="emblem.t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52401" y="5961684"/>
            <a:ext cx="1066800" cy="6113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3200400"/>
          </a:xfrm>
        </p:spPr>
        <p:txBody>
          <a:bodyPr anchor="t">
            <a:normAutofit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 Systematic Approach for Register File Design in FPGAs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79714" y="3429000"/>
            <a:ext cx="7467599" cy="320040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100" b="1" dirty="0"/>
              <a:t>Hasan Erdem </a:t>
            </a:r>
            <a:r>
              <a:rPr lang="tr-TR" sz="2100" b="1" dirty="0" smtClean="0"/>
              <a:t>Yantır</a:t>
            </a:r>
          </a:p>
          <a:p>
            <a:pPr algn="ctr"/>
            <a:endParaRPr lang="tr-TR" sz="2100" b="1" dirty="0" smtClean="0"/>
          </a:p>
          <a:p>
            <a:pPr algn="ctr"/>
            <a:r>
              <a:rPr lang="tr-TR" sz="2100" dirty="0" smtClean="0"/>
              <a:t>Computer </a:t>
            </a:r>
            <a:r>
              <a:rPr lang="tr-TR" sz="2100" dirty="0"/>
              <a:t>Engineering, </a:t>
            </a:r>
            <a:r>
              <a:rPr lang="tr-TR" sz="2100" dirty="0" smtClean="0"/>
              <a:t>Bogazici University</a:t>
            </a:r>
            <a:endParaRPr lang="tr-TR" sz="2100" dirty="0"/>
          </a:p>
          <a:p>
            <a:pPr algn="ctr"/>
            <a:r>
              <a:rPr lang="tr-TR" sz="2100" dirty="0"/>
              <a:t>P.K. 2 TR-34342 Bebek, Istanbul, TURKEY</a:t>
            </a:r>
          </a:p>
          <a:p>
            <a:pPr algn="ctr"/>
            <a:r>
              <a:rPr lang="tr-TR" sz="2100" dirty="0"/>
              <a:t>Phone: +90 212 359 7780, Fax: +90 212 287 2461</a:t>
            </a:r>
          </a:p>
          <a:p>
            <a:pPr algn="ctr"/>
            <a:r>
              <a:rPr lang="tr-TR" sz="2100" dirty="0" smtClean="0"/>
              <a:t>hasanerdem.yantir@boun.edu.tr</a:t>
            </a:r>
            <a:endParaRPr lang="en-US" sz="2100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59436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99"/>
                </a:solidFill>
              </a:rPr>
              <a:t>Computer Architecture</a:t>
            </a:r>
            <a:r>
              <a:rPr lang="en-US" sz="1600" baseline="0" dirty="0" smtClean="0">
                <a:solidFill>
                  <a:srgbClr val="333399"/>
                </a:solidFill>
              </a:rPr>
              <a:t> &amp; Systems Laboratory</a:t>
            </a:r>
          </a:p>
          <a:p>
            <a:r>
              <a:rPr lang="en-US" sz="1600" i="1" dirty="0" smtClean="0"/>
              <a:t>http://www.cmpe.boun.edu.tr/caslab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Problems &amp; Our Solution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915400" cy="4953000"/>
          </a:xfrm>
        </p:spPr>
        <p:txBody>
          <a:bodyPr>
            <a:normAutofit/>
          </a:bodyPr>
          <a:lstStyle/>
          <a:p>
            <a:r>
              <a:rPr lang="tr-TR" sz="2600" u="sng" dirty="0" smtClean="0"/>
              <a:t>Problems</a:t>
            </a:r>
          </a:p>
          <a:p>
            <a:pPr lvl="1"/>
            <a:r>
              <a:rPr lang="tr-TR" sz="2200" dirty="0" smtClean="0"/>
              <a:t>Distributed RF </a:t>
            </a:r>
            <a:r>
              <a:rPr lang="en-US" sz="2200" dirty="0" smtClean="0"/>
              <a:t> </a:t>
            </a:r>
            <a:r>
              <a:rPr lang="tr-TR" sz="2200" dirty="0" smtClean="0">
                <a:solidFill>
                  <a:srgbClr val="FF0000"/>
                </a:solidFill>
              </a:rPr>
              <a:t>not scalable</a:t>
            </a:r>
          </a:p>
          <a:p>
            <a:pPr lvl="1"/>
            <a:r>
              <a:rPr lang="tr-TR" sz="2200" dirty="0" smtClean="0"/>
              <a:t>Banking, replication</a:t>
            </a:r>
            <a:r>
              <a:rPr lang="en-US" sz="2200" dirty="0"/>
              <a:t> </a:t>
            </a:r>
            <a:r>
              <a:rPr lang="tr-TR" sz="2200" dirty="0" smtClean="0">
                <a:solidFill>
                  <a:srgbClr val="FF0000"/>
                </a:solidFill>
              </a:rPr>
              <a:t>not result in a real multi-port RF</a:t>
            </a:r>
          </a:p>
          <a:p>
            <a:pPr lvl="1"/>
            <a:r>
              <a:rPr lang="tr-TR" sz="2200" dirty="0" smtClean="0"/>
              <a:t>In </a:t>
            </a:r>
            <a:r>
              <a:rPr lang="tr-TR" sz="2200" dirty="0"/>
              <a:t>general, </a:t>
            </a:r>
            <a:r>
              <a:rPr lang="en-US" sz="2200" dirty="0" smtClean="0"/>
              <a:t>dedicated logic </a:t>
            </a:r>
            <a:r>
              <a:rPr lang="tr-TR" sz="2200" dirty="0" smtClean="0"/>
              <a:t>part </a:t>
            </a:r>
            <a:r>
              <a:rPr lang="tr-TR" sz="2200" dirty="0"/>
              <a:t>runs faster than reconfigurable part of the </a:t>
            </a:r>
            <a:r>
              <a:rPr lang="tr-TR" sz="2200" dirty="0" smtClean="0"/>
              <a:t>FPGA</a:t>
            </a:r>
            <a:r>
              <a:rPr lang="en-US" sz="2200" dirty="0"/>
              <a:t>:</a:t>
            </a:r>
            <a:r>
              <a:rPr lang="en-US" sz="2200" dirty="0" smtClean="0">
                <a:solidFill>
                  <a:srgbClr val="FF0000"/>
                </a:solidFill>
              </a:rPr>
              <a:t/>
            </a:r>
            <a:br>
              <a:rPr lang="en-US" sz="2200" dirty="0" smtClean="0">
                <a:solidFill>
                  <a:srgbClr val="FF0000"/>
                </a:solidFill>
              </a:rPr>
            </a:br>
            <a:r>
              <a:rPr lang="tr-TR" sz="2000" dirty="0" smtClean="0"/>
              <a:t>ex</a:t>
            </a:r>
            <a:r>
              <a:rPr lang="tr-TR" sz="2000" dirty="0"/>
              <a:t>. A mid-level CPU runs </a:t>
            </a:r>
            <a:r>
              <a:rPr lang="en-US" sz="2000" dirty="0"/>
              <a:t>@</a:t>
            </a:r>
            <a:r>
              <a:rPr lang="tr-TR" sz="2000" dirty="0" smtClean="0"/>
              <a:t> </a:t>
            </a:r>
            <a:r>
              <a:rPr lang="tr-TR" sz="2000" dirty="0"/>
              <a:t>125 </a:t>
            </a:r>
            <a:r>
              <a:rPr lang="tr-TR" sz="2000" dirty="0" smtClean="0"/>
              <a:t>M</a:t>
            </a:r>
            <a:r>
              <a:rPr lang="en-US" sz="2000" dirty="0" smtClean="0"/>
              <a:t>H</a:t>
            </a:r>
            <a:r>
              <a:rPr lang="tr-TR" sz="2000" dirty="0" smtClean="0"/>
              <a:t>z </a:t>
            </a:r>
            <a:r>
              <a:rPr lang="en-US" sz="2000" dirty="0" smtClean="0"/>
              <a:t>although </a:t>
            </a:r>
            <a:r>
              <a:rPr lang="tr-TR" sz="2000" dirty="0" smtClean="0"/>
              <a:t>BRAM </a:t>
            </a:r>
            <a:r>
              <a:rPr lang="en-US" sz="2000" dirty="0" smtClean="0"/>
              <a:t>can </a:t>
            </a:r>
            <a:r>
              <a:rPr lang="tr-TR" sz="2000" dirty="0" smtClean="0"/>
              <a:t>run</a:t>
            </a:r>
            <a:r>
              <a:rPr lang="en-US" sz="2000" dirty="0" smtClean="0"/>
              <a:t> up to</a:t>
            </a:r>
            <a:r>
              <a:rPr lang="tr-TR" sz="2000" dirty="0" smtClean="0"/>
              <a:t> 550 M</a:t>
            </a:r>
            <a:r>
              <a:rPr lang="en-US" sz="2000" dirty="0" smtClean="0"/>
              <a:t>H</a:t>
            </a:r>
            <a:r>
              <a:rPr lang="tr-TR" sz="2000" dirty="0" smtClean="0"/>
              <a:t>z </a:t>
            </a:r>
            <a:r>
              <a:rPr lang="en-US" sz="2000" dirty="0" smtClean="0"/>
              <a:t>in </a:t>
            </a:r>
            <a:r>
              <a:rPr lang="tr-TR" sz="2000" dirty="0" smtClean="0"/>
              <a:t>Virtex-5</a:t>
            </a:r>
            <a:r>
              <a:rPr lang="en-US" sz="2000" dirty="0" smtClean="0"/>
              <a:t>       </a:t>
            </a:r>
            <a:r>
              <a:rPr lang="en-US" sz="2000" dirty="0" smtClean="0">
                <a:solidFill>
                  <a:srgbClr val="FF0000"/>
                </a:solidFill>
              </a:rPr>
              <a:t>underutilization of BRAMs</a:t>
            </a:r>
          </a:p>
          <a:p>
            <a:pPr lvl="1"/>
            <a:r>
              <a:rPr lang="tr-TR" sz="2200" dirty="0" smtClean="0"/>
              <a:t>Using </a:t>
            </a:r>
            <a:r>
              <a:rPr lang="tr-TR" sz="2200" dirty="0"/>
              <a:t>multiplexer based </a:t>
            </a:r>
            <a:r>
              <a:rPr lang="tr-TR" sz="2200" dirty="0" smtClean="0"/>
              <a:t>M</a:t>
            </a:r>
            <a:r>
              <a:rPr lang="en-US" sz="2200" dirty="0" smtClean="0"/>
              <a:t>P</a:t>
            </a:r>
            <a:r>
              <a:rPr lang="tr-TR" sz="2200" dirty="0" smtClean="0"/>
              <a:t>u</a:t>
            </a:r>
            <a:r>
              <a:rPr lang="en-US" sz="2200" dirty="0" smtClean="0"/>
              <a:t> causes</a:t>
            </a:r>
            <a:r>
              <a:rPr lang="tr-TR" sz="2200" dirty="0" smtClean="0"/>
              <a:t> </a:t>
            </a:r>
            <a:r>
              <a:rPr lang="en-US" sz="2200" dirty="0" smtClean="0">
                <a:solidFill>
                  <a:srgbClr val="FF0000"/>
                </a:solidFill>
              </a:rPr>
              <a:t>performance degradation</a:t>
            </a:r>
            <a:endParaRPr lang="tr-TR" sz="2200" dirty="0" smtClean="0">
              <a:solidFill>
                <a:srgbClr val="FF0000"/>
              </a:solidFill>
            </a:endParaRPr>
          </a:p>
          <a:p>
            <a:pPr lvl="1"/>
            <a:endParaRPr lang="tr-TR" sz="2500" u="sng" dirty="0" smtClean="0"/>
          </a:p>
          <a:p>
            <a:r>
              <a:rPr lang="tr-TR" sz="2600" u="sng" dirty="0" smtClean="0"/>
              <a:t>Solution: Emulated Register File [ERF]</a:t>
            </a:r>
          </a:p>
          <a:p>
            <a:pPr lvl="1"/>
            <a:r>
              <a:rPr lang="tr-TR" sz="2200" dirty="0" smtClean="0"/>
              <a:t>Combination of </a:t>
            </a:r>
            <a:r>
              <a:rPr lang="tr-TR" sz="2200" b="1" dirty="0" smtClean="0">
                <a:solidFill>
                  <a:srgbClr val="00B050"/>
                </a:solidFill>
              </a:rPr>
              <a:t>replication, banking  and efficient shift-register multi-pumping</a:t>
            </a:r>
            <a:endParaRPr lang="tr-TR" sz="2200" dirty="0">
              <a:solidFill>
                <a:srgbClr val="00B050"/>
              </a:solidFill>
            </a:endParaRPr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05000" y="4084320"/>
            <a:ext cx="304800" cy="0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50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49804"/>
            <a:ext cx="5257800" cy="411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Our Solution: </a:t>
            </a:r>
            <a:r>
              <a:rPr lang="tr-TR" dirty="0"/>
              <a:t>Base RF</a:t>
            </a:r>
            <a:r>
              <a:rPr lang="en-US" dirty="0"/>
              <a:t> + Multi-Pumping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24350"/>
            <a:ext cx="8763000" cy="1828800"/>
          </a:xfrm>
        </p:spPr>
        <p:txBody>
          <a:bodyPr>
            <a:normAutofit/>
          </a:bodyPr>
          <a:lstStyle/>
          <a:p>
            <a:r>
              <a:rPr lang="tr-TR" sz="2600" dirty="0" smtClean="0"/>
              <a:t>First, a base register file is implemented by replication and banking</a:t>
            </a:r>
          </a:p>
          <a:p>
            <a:r>
              <a:rPr lang="tr-TR" sz="2600" dirty="0" smtClean="0"/>
              <a:t>Then, shift register based multi-pumping method is applied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969" y="3321957"/>
            <a:ext cx="282358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13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Solution: </a:t>
            </a:r>
            <a:r>
              <a:rPr lang="tr-TR" dirty="0" smtClean="0"/>
              <a:t>Base RF</a:t>
            </a:r>
            <a:r>
              <a:rPr lang="en-US" dirty="0" smtClean="0"/>
              <a:t> + Multi-Pumping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300" dirty="0" smtClean="0"/>
              <a:t>(Replication &amp; Banking) [Sagmir et al.]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 lnSpcReduction="10000"/>
          </a:bodyPr>
          <a:lstStyle/>
          <a:p>
            <a:r>
              <a:rPr lang="tr-TR" sz="2600" dirty="0" smtClean="0"/>
              <a:t>BRAMs connected to each other by replication and banking</a:t>
            </a:r>
          </a:p>
          <a:p>
            <a:r>
              <a:rPr lang="en-US" sz="2600" dirty="0"/>
              <a:t>In a bank, all BRAMs </a:t>
            </a:r>
            <a:r>
              <a:rPr lang="en-US" sz="2600" dirty="0" smtClean="0"/>
              <a:t>contain </a:t>
            </a:r>
            <a:r>
              <a:rPr lang="en-US" sz="2600" dirty="0"/>
              <a:t>the same </a:t>
            </a:r>
            <a:r>
              <a:rPr lang="en-US" sz="2600" dirty="0" smtClean="0"/>
              <a:t>data</a:t>
            </a:r>
            <a:endParaRPr lang="tr-TR" sz="2600" dirty="0" smtClean="0"/>
          </a:p>
          <a:p>
            <a:r>
              <a:rPr lang="en-US" sz="2600" dirty="0" smtClean="0"/>
              <a:t>Address space shared between the banks</a:t>
            </a:r>
          </a:p>
          <a:p>
            <a:pPr lvl="1"/>
            <a:r>
              <a:rPr lang="tr-TR" sz="2300" dirty="0" smtClean="0"/>
              <a:t>All write operations should be mutually exclusive wrt associated bank</a:t>
            </a:r>
          </a:p>
          <a:p>
            <a:pPr lvl="1"/>
            <a:r>
              <a:rPr lang="en-US" sz="2300" dirty="0"/>
              <a:t>In order to handle this</a:t>
            </a:r>
            <a:r>
              <a:rPr lang="tr-TR" sz="2300" dirty="0"/>
              <a:t> </a:t>
            </a:r>
            <a:r>
              <a:rPr lang="en-US" sz="2300" dirty="0"/>
              <a:t>problem, </a:t>
            </a:r>
            <a:r>
              <a:rPr lang="en-US" sz="2300" dirty="0" smtClean="0"/>
              <a:t>registers </a:t>
            </a:r>
            <a:r>
              <a:rPr lang="en-US" sz="2300" dirty="0"/>
              <a:t>trying to access the same bank at the</a:t>
            </a:r>
            <a:r>
              <a:rPr lang="tr-TR" sz="2300" dirty="0"/>
              <a:t> </a:t>
            </a:r>
            <a:r>
              <a:rPr lang="en-US" sz="2300" dirty="0"/>
              <a:t>same time are renamed and directed to different </a:t>
            </a:r>
            <a:r>
              <a:rPr lang="en-US" sz="2300" dirty="0" smtClean="0"/>
              <a:t>banks</a:t>
            </a:r>
            <a:r>
              <a:rPr lang="tr-TR" sz="2300" dirty="0" smtClean="0"/>
              <a:t> by compiler</a:t>
            </a:r>
            <a:r>
              <a:rPr lang="en-US" sz="2300" dirty="0" smtClean="0"/>
              <a:t>. </a:t>
            </a:r>
            <a:r>
              <a:rPr lang="tr-TR" sz="2300" dirty="0" smtClean="0"/>
              <a:t> [Anjam et al.]</a:t>
            </a:r>
            <a:endParaRPr lang="en-US" sz="2300" dirty="0" smtClean="0"/>
          </a:p>
          <a:p>
            <a:r>
              <a:rPr lang="en-US" sz="2600" dirty="0" smtClean="0"/>
              <a:t># of read ports can be increased by adding extra BRAMs to each bank</a:t>
            </a:r>
          </a:p>
          <a:p>
            <a:r>
              <a:rPr lang="en-US" sz="2600" dirty="0" smtClean="0"/>
              <a:t># of write ports can be increased by adding extra banks</a:t>
            </a:r>
          </a:p>
          <a:p>
            <a:endParaRPr lang="en-US" sz="2600" dirty="0" smtClean="0"/>
          </a:p>
          <a:p>
            <a:endParaRPr lang="en-US" sz="2600" dirty="0" smtClean="0"/>
          </a:p>
          <a:p>
            <a:pPr marL="457200" lvl="1" indent="0">
              <a:buNone/>
            </a:pPr>
            <a:endParaRPr lang="en-US" sz="2200" dirty="0" smtClean="0"/>
          </a:p>
          <a:p>
            <a:pPr marL="457200" lvl="1" indent="0">
              <a:buNone/>
            </a:pPr>
            <a:endParaRPr lang="en-US" sz="22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5105400" y="190501"/>
            <a:ext cx="3352800" cy="6140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0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4" y="2133599"/>
            <a:ext cx="8603536" cy="451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Our Solution: </a:t>
            </a:r>
            <a:r>
              <a:rPr lang="tr-TR" dirty="0"/>
              <a:t>Base RF</a:t>
            </a:r>
            <a:r>
              <a:rPr lang="en-US" dirty="0"/>
              <a:t> + Multi-Pumping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300" dirty="0" smtClean="0"/>
              <a:t>(Replication &amp; Banking)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600" dirty="0" smtClean="0"/>
              <a:t>Example 2R&amp;3W RF</a:t>
            </a:r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5105400" y="190501"/>
            <a:ext cx="3352800" cy="6140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7924800" cy="442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Our Solution: </a:t>
            </a:r>
            <a:r>
              <a:rPr lang="tr-TR" dirty="0"/>
              <a:t>Base RF</a:t>
            </a:r>
            <a:r>
              <a:rPr lang="en-US" dirty="0"/>
              <a:t> + Multi-Pumping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300" dirty="0" smtClean="0"/>
              <a:t>(</a:t>
            </a:r>
            <a:r>
              <a:rPr lang="en-US" sz="3300" dirty="0" smtClean="0"/>
              <a:t>Overall Architecture</a:t>
            </a:r>
            <a:r>
              <a:rPr lang="tr-TR" sz="3300" dirty="0" smtClean="0"/>
              <a:t>)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/>
              <a:t>B</a:t>
            </a:r>
            <a:r>
              <a:rPr lang="tr-TR" sz="2600" dirty="0" smtClean="0"/>
              <a:t>anking and replication of BRAMs with efficient shift register based multi-pumping (SR-MPu) approach.</a:t>
            </a:r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225700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Our Solution: </a:t>
            </a:r>
            <a:r>
              <a:rPr lang="tr-TR" dirty="0"/>
              <a:t>Base RF</a:t>
            </a:r>
            <a:r>
              <a:rPr lang="en-US" dirty="0"/>
              <a:t> + Multi-Pumping</a:t>
            </a:r>
            <a:r>
              <a:rPr lang="tr-TR" dirty="0"/>
              <a:t/>
            </a:r>
            <a:br>
              <a:rPr lang="tr-TR" dirty="0"/>
            </a:br>
            <a:r>
              <a:rPr lang="tr-TR" sz="3300" dirty="0"/>
              <a:t>(Shift </a:t>
            </a:r>
            <a:r>
              <a:rPr lang="tr-TR" sz="3300" dirty="0" smtClean="0"/>
              <a:t>Register</a:t>
            </a:r>
            <a:r>
              <a:rPr lang="en-US" sz="3300" dirty="0" smtClean="0"/>
              <a:t>s</a:t>
            </a:r>
            <a:r>
              <a:rPr lang="tr-TR" sz="3300" dirty="0" smtClean="0"/>
              <a:t>)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PISO (Parallel Input Serial Output) Shift Register</a:t>
            </a:r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pPr marL="0" indent="0">
              <a:buNone/>
            </a:pPr>
            <a:endParaRPr lang="tr-TR" sz="2600" dirty="0"/>
          </a:p>
          <a:p>
            <a:r>
              <a:rPr lang="tr-TR" sz="2600" dirty="0" smtClean="0"/>
              <a:t>SIPO (Single Input Parallel Output) Shift Register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15" y="2209800"/>
            <a:ext cx="8562893" cy="18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15" y="4648201"/>
            <a:ext cx="7710485" cy="15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23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" y="1377199"/>
            <a:ext cx="9144000" cy="5400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6858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tr-TR" dirty="0" smtClean="0"/>
              <a:t>RF </a:t>
            </a:r>
            <a:r>
              <a:rPr lang="en-US" dirty="0" smtClean="0"/>
              <a:t>Operation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68514" y="1632827"/>
            <a:ext cx="8153400" cy="4495800"/>
          </a:xfrm>
        </p:spPr>
        <p:txBody>
          <a:bodyPr/>
          <a:lstStyle/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pPr marL="0" indent="0">
              <a:buNone/>
            </a:pP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04800" y="112463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02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13167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05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0800" y="112463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00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250756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07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71600" y="25146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09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0800" y="250756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04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3826136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01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1600" y="3833171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08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90800" y="3826136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</a:rPr>
              <a:t>0x</a:t>
            </a:r>
            <a:r>
              <a:rPr lang="tr-TR" sz="1500" b="1" dirty="0" smtClean="0">
                <a:solidFill>
                  <a:srgbClr val="FF0000"/>
                </a:solidFill>
              </a:rPr>
              <a:t>03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51054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>
                <a:solidFill>
                  <a:srgbClr val="00B0F0"/>
                </a:solidFill>
              </a:rPr>
              <a:t>1478</a:t>
            </a:r>
            <a:endParaRPr lang="en-US" sz="1500" b="1" dirty="0">
              <a:solidFill>
                <a:srgbClr val="00B0F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1600" y="511243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>
                <a:solidFill>
                  <a:srgbClr val="00B0F0"/>
                </a:solidFill>
              </a:rPr>
              <a:t>2589</a:t>
            </a:r>
            <a:endParaRPr lang="en-US" sz="1500" b="1" dirty="0">
              <a:solidFill>
                <a:srgbClr val="00B0F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90800" y="51054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>
                <a:solidFill>
                  <a:srgbClr val="00B0F0"/>
                </a:solidFill>
              </a:rPr>
              <a:t>3698</a:t>
            </a:r>
            <a:endParaRPr lang="en-US" sz="1500" b="1" dirty="0">
              <a:solidFill>
                <a:srgbClr val="00B0F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81946" y="2362333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1598</a:t>
            </a:r>
            <a:endParaRPr lang="en-US" sz="15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481946" y="3047999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1236</a:t>
            </a:r>
            <a:endParaRPr lang="en-US" sz="15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481946" y="40386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2568</a:t>
            </a:r>
            <a:endParaRPr lang="en-US" sz="15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481946" y="3719145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7541</a:t>
            </a:r>
            <a:endParaRPr lang="en-US" sz="15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48608" y="54102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1154</a:t>
            </a:r>
            <a:endParaRPr lang="en-US" sz="15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463329" y="4724400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5987</a:t>
            </a:r>
            <a:endParaRPr lang="en-US" sz="1500" b="1" dirty="0"/>
          </a:p>
        </p:txBody>
      </p:sp>
      <p:sp>
        <p:nvSpPr>
          <p:cNvPr id="4" name="Rectangle 3"/>
          <p:cNvSpPr/>
          <p:nvPr/>
        </p:nvSpPr>
        <p:spPr>
          <a:xfrm>
            <a:off x="6019800" y="4965306"/>
            <a:ext cx="685800" cy="181196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481946" y="2362332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1598</a:t>
            </a:r>
            <a:endParaRPr lang="en-US" sz="15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481946" y="3047998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1236</a:t>
            </a:r>
            <a:endParaRPr lang="en-US" sz="15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481946" y="4038599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2568</a:t>
            </a:r>
            <a:endParaRPr lang="en-US" sz="15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481946" y="3719144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7541</a:t>
            </a:r>
            <a:endParaRPr lang="en-US" sz="15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48608" y="5410199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1154</a:t>
            </a:r>
            <a:endParaRPr lang="en-US" sz="15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4463329" y="4724399"/>
            <a:ext cx="609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5987</a:t>
            </a:r>
            <a:endParaRPr lang="en-US" sz="1500" b="1" dirty="0"/>
          </a:p>
        </p:txBody>
      </p:sp>
      <p:sp>
        <p:nvSpPr>
          <p:cNvPr id="6" name="Rectangle 5"/>
          <p:cNvSpPr/>
          <p:nvPr/>
        </p:nvSpPr>
        <p:spPr>
          <a:xfrm>
            <a:off x="152400" y="1154626"/>
            <a:ext cx="3124200" cy="2655374"/>
          </a:xfrm>
          <a:prstGeom prst="rect">
            <a:avLst/>
          </a:prstGeom>
          <a:noFill/>
          <a:ln w="254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52400" y="3880726"/>
            <a:ext cx="3124200" cy="2596274"/>
          </a:xfrm>
          <a:prstGeom prst="rect">
            <a:avLst/>
          </a:prstGeom>
          <a:noFill/>
          <a:ln w="25400">
            <a:solidFill>
              <a:srgbClr val="7030A0">
                <a:alpha val="99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92637" y="785294"/>
            <a:ext cx="1166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Read Ports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32023" y="6451274"/>
            <a:ext cx="1219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Write Ports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2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7556E-17 L 3.33333E-6 0.08958 C 3.33333E-6 0.12963 0.03646 0.17917 0.06666 0.17917 L 0.13333 0.17917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895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0.0875 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0.05023 C -3.33333E-6 0.07268 0.02292 0.10046 0.04167 0.10046 L 0.08334 0.10046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502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7556E-17 L 3.33333E-6 0.05069 C 3.33333E-6 0.07338 0.01597 0.10139 0.02916 0.10139 L 0.05833 0.10139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50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7556E-17 L 3.33333E-6 0.08958 C 3.33333E-6 0.12963 0.03646 0.17917 0.06666 0.17917 L 0.13333 0.17917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895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3.33333E-6 0.04375 C -3.33333E-6 0.06319 0.02292 0.0875 0.04167 0.0875 L 0.08334 0.0875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437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0.04421 C 3.33333E-6 0.06412 0.01597 0.08866 0.02916 0.08866 L 0.05833 0.08866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44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3.33333E-6 0.04375 C -3.33333E-6 0.06319 0.02292 0.0875 0.04167 0.0875 L 0.08334 0.0875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43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0.04421 C 3.33333E-6 0.06412 0.01597 0.08866 0.02916 0.08866 L 0.05833 0.08866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44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23 C 0.00121 0.02014 0.00086 0.04746 0.00573 0.06644 C 0.00573 0.06667 0.00833 0.08912 0.00868 0.09051 C 0.00989 0.09468 0.01441 0.10185 0.01441 0.10232 C 0.02864 0.09884 0.03628 0.09861 0.04774 0.08866 C 0.05 0.04746 0.05017 0.01829 0.04913 -0.02616 C 0.05069 -0.03171 0.05086 -0.03819 0.05347 -0.04282 C 0.05364 -0.04329 0.06336 -0.04792 0.0651 -0.04838 C 0.08281 -0.05347 0.09826 -0.05301 0.11736 -0.05393 C 0.125 -0.05717 0.1243 -0.05926 0.13333 -0.05926 " pathEditMode="relative" rAng="0" ptsTypes="fffffffff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217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93 C 0.00017 0.00671 0.00104 0.05254 0.00416 0.0662 C 0.00468 0.06851 0.00694 0.06898 0.00833 0.07013 C 0.00955 0.078 0.00937 0.08796 0.01545 0.09236 C 0.01823 0.09421 0.02396 0.09606 0.02396 0.09652 C 0.02777 0.09537 0.03177 0.09652 0.03541 0.09421 C 0.0368 0.09351 0.03559 0.08981 0.0368 0.08865 C 0.03836 0.08703 0.04045 0.0875 0.04236 0.0868 C 0.04409 0.08078 0.04479 0.0743 0.0467 0.06828 C 0.04739 0.06597 0.04878 0.06458 0.04948 0.0625 C 0.05017 0.06064 0.05034 0.05879 0.05086 0.05694 C 0.05173 0.03148 0.0526 0.00578 0.05382 -0.01945 C 0.05399 -0.02223 0.05538 -0.02454 0.05521 -0.02709 C 0.05451 -0.03774 0.05086 -0.0588 0.05086 -0.05857 C 0.05139 -0.08797 0.05104 -0.11737 0.05243 -0.14653 C 0.0526 -0.14931 0.05451 -0.15139 0.05521 -0.15394 C 0.05902 -0.1669 0.05781 -0.18797 0.06944 -0.19306 C 0.075 -0.2044 0.08698 -0.20162 0.09635 -0.20255 C 0.09982 -0.20371 0.11232 -0.20973 0.11475 -0.21181 C 0.12448 -0.22037 0.11996 -0.21783 0.12743 -0.22107 C 0.13333 -0.22894 0.13802 -0.23079 0.14583 -0.23426 C 0.14878 -0.23542 0.15156 -0.23681 0.15434 -0.23797 C 0.15573 -0.23866 0.15868 -0.23982 0.15868 -0.23959 C 0.15955 -0.24167 0.16007 -0.24422 0.16146 -0.24537 C 0.16423 -0.24769 0.1842 -0.25625 0.18836 -0.25649 C 0.19496 -0.25695 0.20173 -0.25649 0.20833 -0.25649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79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3.33333E-6 0.04375 C -3.33333E-6 0.06319 0.02292 0.0875 0.04167 0.0875 L 0.08334 0.0875 " pathEditMode="relative" rAng="0" ptsTypes="FfFF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437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0.04421 C 3.33333E-6 0.06412 0.01597 0.08866 0.02916 0.08866 L 0.05833 0.08866 " pathEditMode="relative" rAng="0" ptsTypes="FfFF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11232 4.44444E-6 C 0.16319 4.44444E-6 0.22239 0.01412 0.22239 0.01898 L 0.22656 0.02083 " pathEditMode="fixed" rAng="0" ptsTypes="FfFF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9" y="104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C 0.02396 0.00023 0.04844 -7.40741E-7 0.07291 0.00139 C 0.08107 0.00185 0.08802 0.0088 0.09618 0.01065 C 0.10798 0.01343 0.12048 0.01482 0.13194 0.01968 C 0.13489 0.03195 0.1309 0.02014 0.1375 0.02732 C 0.14375 0.03403 0.13576 0.03681 0.14861 0.04005 C 0.16632 0.04537 0.18437 0.04375 0.20225 0.04375 L 0.21753 0.05 " pathEditMode="relative" rAng="0" ptsTypes="ffffffAf">
                                      <p:cBhvr>
                                        <p:cTn id="3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4 0.10046 C 0.10764 0.09051 0.14879 0.09814 0.16545 0.09861 C 0.1665 0.10208 0.16754 0.10578 0.16841 0.10949 C 0.16893 0.11111 0.1698 0.11481 0.1698 0.11504 C 0.17188 0.15926 0.16841 0.21226 0.17709 0.25601 C 0.17778 0.26597 0.17986 0.27615 0.18004 0.28657 C 0.18056 0.30879 0.15452 0.41967 0.20157 0.42407 C 0.21268 0.42523 0.22379 0.42523 0.2349 0.42615 C 0.24532 0.42986 0.25556 0.43379 0.26667 0.43379 " pathEditMode="relative" rAng="0" ptsTypes="ffffffff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615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5 0.00023 L 0.17084 -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0.10139 L 0.2 0.1013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4 0.0875 C 0.09375 0.08935 0.10434 0.09051 0.11476 0.09166 C 0.13455 0.09051 0.1441 0.08889 0.16337 0.09028 C 0.17466 0.09491 0.16684 0.0919 0.17466 0.10139 C 0.17622 0.10741 0.17743 0.11342 0.17917 0.11944 C 0.17952 0.12083 0.18021 0.12361 0.18021 0.12384 C 0.18039 0.12801 0.1842 0.16342 0.18247 0.17361 C 0.18039 0.2118 0.18021 0.2493 0.18351 0.2875 C 0.18403 0.30278 0.18455 0.31805 0.18473 0.33333 C 0.18577 0.39398 0.16893 0.41041 0.20278 0.42083 C 0.22795 0.41898 0.23889 0.41805 0.26823 0.41805 L 0.275 0.41944 " pathEditMode="relative" rAng="0" ptsTypes="ffffffffff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666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0.08866 L 0.2 0.0886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0.08866 L 0.2 0.08519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1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4 0.0875 C 0.10573 0.0868 0.125 0.08796 0.1467 0.09143 C 0.1507 0.09375 0.15365 0.09537 0.15799 0.09652 C 0.16146 0.09953 0.16355 0.10393 0.16719 0.10694 C 0.17118 0.11458 0.17118 0.12176 0.17327 0.13009 C 0.17379 0.13217 0.175 0.13356 0.17535 0.13541 C 0.17587 0.13703 0.17605 0.13865 0.17639 0.14051 C 0.17674 0.14606 0.17622 0.15185 0.17743 0.15717 C 0.17778 0.15856 0.17952 0.15763 0.18039 0.15856 C 0.18177 0.15972 0.18264 0.16111 0.18351 0.1625 C 0.19028 0.17245 0.20122 0.17245 0.21111 0.17407 C 0.22084 0.17523 0.23021 0.17824 0.23993 0.17916 C 0.24827 0.18263 0.24688 0.18449 0.2573 0.18449 L 0.26667 0.18449 " pathEditMode="relative" rAng="0" ptsTypes="ffffffffffff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481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0.08866 L 0.20833 0.0895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4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4 0.0875 C 0.0908 0.09074 0.0974 0.09213 0.10573 0.09352 C 0.12379 0.09283 0.14184 0.09283 0.16025 0.09167 C 0.17153 0.09097 0.1691 0.09236 0.17483 0.08565 C 0.17813 0.07153 0.18073 0.06158 0.18264 0.04653 C 0.18438 0.0331 0.18455 0.01597 0.19723 0.01134 C 0.19948 0.0081 0.20052 0.00371 0.20365 0.00139 C 0.21007 -0.0037 0.2257 -0.00532 0.23247 -0.00648 C 0.27188 -0.01342 0.28681 -0.01018 0.34167 -0.01018 " pathEditMode="relative" rAng="0" ptsTypes="ffffffffA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2.5E-6 -0.11181 C 2.5E-6 -0.16204 0.06232 -0.22361 0.11302 -0.22361 L 0.22309 -0.22361 " pathEditMode="relative" rAng="0" ptsTypes="FfFF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-1118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C 0.00608 0.00324 0.01233 0.00486 0.01875 0.00694 C 0.04531 0.00046 0.07309 -0.00139 0.1 -0.00278 C 0.10816 -0.00417 0.11424 -0.00625 0.12188 -0.00972 C 0.12448 -0.01991 0.12344 -0.01528 0.125 -0.02361 C 0.12865 -0.06528 0.12743 -0.04769 0.12917 -0.07639 C 0.12934 -0.0831 0.12656 -0.15162 0.13438 -0.17222 C 0.13646 -0.2037 0.14063 -0.18542 0.16858 -0.18704 C 0.2 -0.18889 0.19549 -0.18958 0.20434 -0.19144 L 0.2191 -0.19583 L 0.22014 -0.19028 " pathEditMode="relative" rAng="0" ptsTypes="ffffffffAAf">
                                      <p:cBhvr>
                                        <p:cTn id="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7" y="-983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57 0.02083 L 0.36823 0.0208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53 0.05 L 0.37656 0.0453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999 0.10139 C 0.22291 0.10371 0.24374 0.10625 0.26666 0.10695 C 0.27013 0.10764 0.27395 0.10695 0.27708 0.1088 C 0.27777 0.10926 0.27777 0.11088 0.27846 0.11158 C 0.27968 0.1125 0.28263 0.11343 0.28263 0.11343 C 0.28315 0.11528 0.28315 0.11736 0.28402 0.11898 C 0.28454 0.11991 0.28506 0.12084 0.28541 0.12176 C 0.28593 0.12361 0.2868 0.12732 0.2868 0.12732 C 0.28784 0.14283 0.28871 0.1581 0.28958 0.17361 C 0.29044 0.2132 0.2901 0.20648 0.29166 0.25047 C 0.29235 0.26806 0.28888 0.26412 0.29444 0.26898 C 0.296 0.27222 0.29721 0.27338 0.29999 0.27454 C 0.31371 0.2882 0.33471 0.28264 0.35069 0.2838 C 0.36267 0.28588 0.35433 0.28472 0.37569 0.28472 L 0.38124 0.28472 " pathEditMode="relative" ptsTypes="fffffffffffffAA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84 -0.00046 L 0.24584 -0.000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 0.08866 C 0.20972 0.09051 0.21319 0.09306 0.2243 0.09421 C 0.23975 0.09329 0.25538 0.0919 0.27083 0.09144 C 0.275 0.09144 0.27899 0.0919 0.28316 0.09282 C 0.28541 0.09329 0.28975 0.0956 0.28975 0.09583 C 0.29305 0.10185 0.29392 0.10903 0.29652 0.11574 C 0.29722 0.13495 0.29843 0.15232 0.29982 0.17153 C 0.29948 0.20394 0.2993 0.23634 0.29861 0.26875 C 0.29843 0.27569 0.28975 0.32801 0.30538 0.3331 C 0.32326 0.33032 0.3408 0.32963 0.35868 0.3287 C 0.36666 0.32616 0.37482 0.32431 0.38333 0.32431 " pathEditMode="relative" rAng="0" ptsTypes="ffffffffffA">
                                      <p:cBhvr>
                                        <p:cTn id="7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22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 0.08843 C 0.22239 0.08935 0.24444 0.09005 0.26666 0.09421 C 0.27639 0.09167 0.27951 0.09329 0.28437 0.08426 C 0.28628 0.07454 0.2875 0.06505 0.28889 0.05509 C 0.2875 -0.00556 0.2875 -0.06667 0.28437 -0.12708 C 0.28472 -0.13495 0.2835 -0.14329 0.28541 -0.15069 C 0.28698 -0.15602 0.29236 -0.15579 0.29548 -0.15764 C 0.30885 -0.16597 0.32309 -0.1669 0.33767 -0.17014 C 0.35364 -0.16829 0.36718 -0.16181 0.38333 -0.16181 " pathEditMode="relative" rAng="0" ptsTypes="ffffffffA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1263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 0.08842 C 0.21423 0.09027 0.22882 0.09189 0.2434 0.09398 C 0.25764 0.10092 0.25486 0.09791 0.27777 0.09537 C 0.28003 0.09444 0.28298 0.09467 0.28455 0.09259 C 0.28889 0.0875 0.28663 0.08912 0.29166 0.08703 C 0.30034 0.06666 0.296 0.02222 0.29618 0.01041 C 0.29496 -0.025 0.29618 -0.0595 0.29861 -0.09491 C 0.29635 -0.13172 0.29323 -0.16875 0.29166 -0.20556 C 0.29114 -0.22269 0.29427 -0.2551 0.28819 -0.27686 C 0.28732 -0.29514 0.27795 -0.33658 0.29288 -0.34514 C 0.29496 -0.35255 0.30069 -0.35047 0.30642 -0.35209 C 0.32378 -0.35695 0.34948 -0.35579 0.36493 -0.35625 C 0.38107 -0.35556 0.39375 -0.3551 0.40868 -0.35209 C 0.42239 -0.34399 0.4434 -0.34653 0.45833 -0.34653 " pathEditMode="relative" rAng="0" ptsTypes="fffffffffffffA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47 C 0.00972 0.003 0.01007 0.00208 0.02569 0.0037 C 0.03489 0.00231 0.04357 4.44444E-6 0.05278 -0.00139 C 0.05416 -0.00209 0.05555 -0.00255 0.05694 -0.00325 C 0.05764 -0.00348 0.05903 -0.0044 0.05903 -0.00394 C 0.0618 -0.00834 0.06406 -0.01227 0.06736 -0.01505 C 0.06892 -0.022 0.06736 -0.02037 0.07083 -0.022 C 0.07291 -0.02616 0.07257 -0.02987 0.07569 -0.03287 C 0.07708 -0.03866 0.07916 -0.04514 0.08125 -0.05047 C 0.08212 -0.05255 0.0835 -0.05417 0.08403 -0.05649 C 0.08455 -0.05834 0.0868 -0.06922 0.0875 -0.07037 C 0.08854 -0.07176 0.09045 -0.072 0.09166 -0.07315 C 0.0934 -0.08033 0.09219 -0.07732 0.09444 -0.08218 C 0.09462 -0.08334 0.09462 -0.08496 0.09514 -0.08612 C 0.09566 -0.08681 0.0967 -0.08635 0.09722 -0.08704 C 0.09965 -0.09051 0.09479 -0.09306 0.10069 -0.09584 C 0.10208 -0.09653 0.10486 -0.09792 0.10486 -0.09769 C 0.10868 -0.10602 0.121 -0.10463 0.12708 -0.10579 C 0.13732 -0.11065 0.15087 -0.10973 0.1618 -0.11158 C 0.16666 -0.11505 0.16909 -0.1213 0.17083 -0.12848 C 0.17135 -0.14908 0.17222 -0.16968 0.17222 -0.19028 " pathEditMode="relative" rAng="0" ptsTypes="ffffffffffffffffffffA">
                                      <p:cBhvr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-928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7 -0.22454 L 0.25156 -0.22361 C 0.27014 -0.22361 0.29323 -0.2544 0.29323 -0.27917 L 0.29323 -0.33472 " pathEditMode="relative" rAng="0" ptsTypes="FfFF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" y="-546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989 0.02083 L 0.39323 0.02083 C 0.40798 0.02083 0.42656 -0.0132 0.42656 -0.04028 L 0.42656 -0.10139 " pathEditMode="relative" rAng="0" ptsTypes="FfFF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11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C 0.04253 -0.00255 0.0559 -0.0044 0.09566 -0.00301 C 0.09566 -0.00278 0.10382 -0.0044 0.10521 -0.00579 C 0.11215 -0.01296 0.1026 -0.00787 0.11059 -0.01134 C 0.11458 -0.02778 0.11562 -0.04745 0.10833 -0.06204 C 0.10746 -0.07361 0.10364 -0.09236 0.10729 -0.10301 C 0.10833 -0.10602 0.11232 -0.10394 0.11475 -0.1044 C 0.12257 -0.10787 0.12795 -0.10764 0.13715 -0.10856 C 0.14618 -0.11065 0.15486 -0.11319 0.16371 -0.11551 C 0.16562 -0.11713 0.16823 -0.11782 0.17014 -0.11991 C 0.17257 -0.12269 0.17413 -0.12662 0.17639 -0.12963 C 0.17847 -0.1544 0.17743 -0.17593 0.17743 -0.20139 " pathEditMode="relative" rAng="0" ptsTypes="fffffffffffA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-1006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754 0.05 L 0.40486 0.05 C 0.4217 0.05 0.44254 0.02199 0.44254 -1.11111E-6 L 0.44254 -0.05 " pathEditMode="relative" rAng="0" ptsTypes="FfFF"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5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4 -0.19769 L 0.25643 -0.20231 C 0.27448 -0.20231 0.29688 -0.22986 0.29688 -0.25185 L 0.29688 -0.30139 " pathEditMode="relative" rAng="0" ptsTypes="FfFF">
                                      <p:cBhvr>
                                        <p:cTn id="8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" y="-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8" grpId="0"/>
      <p:bldP spid="8" grpId="1"/>
      <p:bldP spid="9" grpId="0"/>
      <p:bldP spid="13" grpId="0"/>
      <p:bldP spid="13" grpId="1"/>
      <p:bldP spid="13" grpId="2"/>
      <p:bldP spid="14" grpId="0"/>
      <p:bldP spid="14" grpId="1"/>
      <p:bldP spid="15" grpId="0"/>
      <p:bldP spid="16" grpId="0"/>
      <p:bldP spid="16" grpId="1"/>
      <p:bldP spid="16" grpId="2"/>
      <p:bldP spid="17" grpId="0"/>
      <p:bldP spid="17" grpId="1"/>
      <p:bldP spid="18" grpId="0"/>
      <p:bldP spid="19" grpId="0"/>
      <p:bldP spid="19" grpId="1"/>
      <p:bldP spid="19" grpId="2"/>
      <p:bldP spid="20" grpId="0"/>
      <p:bldP spid="20" grpId="1"/>
      <p:bldP spid="21" grpId="0"/>
      <p:bldP spid="24" grpId="0"/>
      <p:bldP spid="24" grpId="1"/>
      <p:bldP spid="24" grpId="2"/>
      <p:bldP spid="26" grpId="0"/>
      <p:bldP spid="27" grpId="0"/>
      <p:bldP spid="27" grpId="1"/>
      <p:bldP spid="28" grpId="0"/>
      <p:bldP spid="28" grpId="1"/>
      <p:bldP spid="28" grpId="2"/>
      <p:bldP spid="29" grpId="0"/>
      <p:bldP spid="29" grpId="1"/>
      <p:bldP spid="30" grpId="0"/>
      <p:bldP spid="4" grpId="0" animBg="1"/>
      <p:bldP spid="4" grpId="1" animBg="1"/>
      <p:bldP spid="4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Methodology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600" dirty="0" smtClean="0"/>
              <a:t>Automatic generation and implementation of RF designs</a:t>
            </a:r>
          </a:p>
          <a:p>
            <a:pPr lvl="1"/>
            <a:r>
              <a:rPr lang="tr-TR" sz="2300" dirty="0" smtClean="0"/>
              <a:t>Varying # of ports, width, depth, MP factor, MP Type, RF type</a:t>
            </a:r>
          </a:p>
          <a:p>
            <a:pPr lvl="1"/>
            <a:r>
              <a:rPr lang="tr-TR" sz="2300" dirty="0" smtClean="0"/>
              <a:t>All external signals are registered and IO delays are omitted (internal design)</a:t>
            </a:r>
          </a:p>
          <a:p>
            <a:pPr lvl="1"/>
            <a:r>
              <a:rPr lang="tr-TR" sz="2300" dirty="0" smtClean="0"/>
              <a:t>Timing constraints forced until fails to find best results</a:t>
            </a:r>
          </a:p>
          <a:p>
            <a:r>
              <a:rPr lang="tr-TR" sz="2600" dirty="0" smtClean="0"/>
              <a:t>Speed</a:t>
            </a:r>
            <a:r>
              <a:rPr lang="en-US" sz="2600" dirty="0"/>
              <a:t> </a:t>
            </a:r>
            <a:r>
              <a:rPr lang="en-US" sz="2600" dirty="0" smtClean="0"/>
              <a:t>[</a:t>
            </a:r>
            <a:r>
              <a:rPr lang="en-US" sz="2600" dirty="0"/>
              <a:t>M</a:t>
            </a:r>
            <a:r>
              <a:rPr lang="tr-TR" sz="2600" dirty="0" smtClean="0"/>
              <a:t>Hz</a:t>
            </a:r>
            <a:r>
              <a:rPr lang="en-US" sz="2600" dirty="0" smtClean="0"/>
              <a:t>], </a:t>
            </a:r>
            <a:r>
              <a:rPr lang="tr-TR" sz="2600" dirty="0" smtClean="0"/>
              <a:t>Area </a:t>
            </a:r>
            <a:r>
              <a:rPr lang="en-US" sz="2600" dirty="0" smtClean="0"/>
              <a:t>[# of Occupied </a:t>
            </a:r>
            <a:r>
              <a:rPr lang="en-US" sz="2600" dirty="0"/>
              <a:t>S</a:t>
            </a:r>
            <a:r>
              <a:rPr lang="tr-TR" sz="2600" dirty="0" smtClean="0"/>
              <a:t>lices</a:t>
            </a:r>
            <a:r>
              <a:rPr lang="en-US" sz="2600" dirty="0" smtClean="0"/>
              <a:t>]</a:t>
            </a:r>
            <a:endParaRPr lang="tr-TR" sz="2600" dirty="0" smtClean="0"/>
          </a:p>
          <a:p>
            <a:r>
              <a:rPr lang="tr-TR" sz="2600" dirty="0" smtClean="0"/>
              <a:t>En</a:t>
            </a:r>
            <a:r>
              <a:rPr lang="en-US" sz="2600" dirty="0" smtClean="0"/>
              <a:t>e</a:t>
            </a:r>
            <a:r>
              <a:rPr lang="tr-TR" sz="2600" dirty="0" smtClean="0"/>
              <a:t>rgy </a:t>
            </a:r>
            <a:r>
              <a:rPr lang="en-US" sz="2600" dirty="0"/>
              <a:t>[</a:t>
            </a:r>
            <a:r>
              <a:rPr lang="tr-TR" sz="2600" dirty="0" smtClean="0"/>
              <a:t>nJ</a:t>
            </a:r>
            <a:r>
              <a:rPr lang="en-US" sz="2600" dirty="0" smtClean="0"/>
              <a:t>]</a:t>
            </a:r>
            <a:r>
              <a:rPr lang="tr-TR" sz="2600" dirty="0" smtClean="0"/>
              <a:t> (power </a:t>
            </a:r>
            <a:r>
              <a:rPr lang="en-US" sz="2600" dirty="0" smtClean="0"/>
              <a:t>×</a:t>
            </a:r>
            <a:r>
              <a:rPr lang="tr-TR" sz="2600" dirty="0" smtClean="0"/>
              <a:t> delay)</a:t>
            </a:r>
            <a:endParaRPr lang="en-US" sz="2600" dirty="0" smtClean="0"/>
          </a:p>
          <a:p>
            <a:pPr lvl="1"/>
            <a:r>
              <a:rPr lang="en-US" sz="2300" dirty="0" smtClean="0"/>
              <a:t>XPA used with %100 activity ratio on wires.</a:t>
            </a:r>
            <a:endParaRPr lang="tr-TR" sz="2300" dirty="0" smtClean="0"/>
          </a:p>
          <a:p>
            <a:r>
              <a:rPr lang="tr-TR" sz="2600" dirty="0" smtClean="0"/>
              <a:t>Target</a:t>
            </a:r>
            <a:r>
              <a:rPr lang="en-US" sz="2600" dirty="0" smtClean="0"/>
              <a:t> FPGA</a:t>
            </a:r>
            <a:r>
              <a:rPr lang="tr-TR" sz="2600" dirty="0" smtClean="0"/>
              <a:t>: Xilinx Virtex-5</a:t>
            </a:r>
          </a:p>
          <a:p>
            <a:pPr lvl="1"/>
            <a:r>
              <a:rPr lang="tr-TR" sz="2300" dirty="0" smtClean="0"/>
              <a:t>148 BRAMs ( 2</a:t>
            </a:r>
            <a:r>
              <a:rPr lang="en-US" sz="2400" dirty="0" smtClean="0"/>
              <a:t>×</a:t>
            </a:r>
            <a:r>
              <a:rPr lang="tr-TR" sz="2300" dirty="0" smtClean="0"/>
              <a:t>18</a:t>
            </a:r>
            <a:r>
              <a:rPr lang="en-US" sz="2300" dirty="0" smtClean="0"/>
              <a:t>K</a:t>
            </a:r>
            <a:r>
              <a:rPr lang="tr-TR" sz="2300" dirty="0" smtClean="0"/>
              <a:t>b or 1</a:t>
            </a:r>
            <a:r>
              <a:rPr lang="en-US" sz="2400" dirty="0" smtClean="0"/>
              <a:t>×</a:t>
            </a:r>
            <a:r>
              <a:rPr lang="tr-TR" sz="2300" dirty="0" smtClean="0"/>
              <a:t>36</a:t>
            </a:r>
            <a:r>
              <a:rPr lang="en-US" sz="2300" dirty="0" smtClean="0"/>
              <a:t>K</a:t>
            </a:r>
            <a:r>
              <a:rPr lang="tr-TR" sz="2300" dirty="0" smtClean="0"/>
              <a:t>b)</a:t>
            </a:r>
          </a:p>
          <a:p>
            <a:pPr lvl="1"/>
            <a:endParaRPr lang="tr-TR" sz="23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86780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77" y="2269497"/>
            <a:ext cx="4151223" cy="347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269497"/>
            <a:ext cx="4267200" cy="35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SR-M</a:t>
            </a:r>
            <a:r>
              <a:rPr lang="tr-TR" sz="2800" dirty="0"/>
              <a:t>P</a:t>
            </a:r>
            <a:r>
              <a:rPr lang="tr-TR" sz="2800" dirty="0" smtClean="0"/>
              <a:t>u vs Mux-MPu Performance 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5181600"/>
          </a:xfrm>
        </p:spPr>
        <p:txBody>
          <a:bodyPr>
            <a:normAutofit/>
          </a:bodyPr>
          <a:lstStyle/>
          <a:p>
            <a:r>
              <a:rPr lang="tr-TR" sz="2600" dirty="0" smtClean="0"/>
              <a:t>3R&amp;2W Performance Results</a:t>
            </a:r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r>
              <a:rPr lang="en-US" sz="2600" dirty="0" smtClean="0"/>
              <a:t>Internal speed remains constant nearly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447800" y="2857500"/>
            <a:ext cx="3200400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814391" y="1963199"/>
            <a:ext cx="1962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Internal Frequency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1974147"/>
            <a:ext cx="2014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External Frequency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203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75" y="2287240"/>
            <a:ext cx="4086225" cy="33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SR-M</a:t>
            </a:r>
            <a:r>
              <a:rPr lang="tr-TR" sz="2800" dirty="0"/>
              <a:t>P</a:t>
            </a:r>
            <a:r>
              <a:rPr lang="tr-TR" sz="2800" dirty="0" smtClean="0"/>
              <a:t>u vs Mux-MPu Area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5105400"/>
          </a:xfrm>
        </p:spPr>
        <p:txBody>
          <a:bodyPr/>
          <a:lstStyle/>
          <a:p>
            <a:r>
              <a:rPr lang="tr-TR" sz="2600" dirty="0" smtClean="0"/>
              <a:t>3R&amp;2W Area Results</a:t>
            </a:r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r>
              <a:rPr lang="tr-TR" sz="2600" dirty="0" smtClean="0"/>
              <a:t>SR-MPu occupies fewer resources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920740" y="2835337"/>
            <a:ext cx="0" cy="5334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124450" y="3196791"/>
            <a:ext cx="0" cy="6096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57687" y="3772612"/>
            <a:ext cx="0" cy="4572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550920" y="4470524"/>
            <a:ext cx="0" cy="24765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05300" y="1992352"/>
            <a:ext cx="652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Area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345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Introduction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48006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Technology trend shifts towards to the parallel</a:t>
            </a:r>
            <a:r>
              <a:rPr lang="tr-TR" sz="2600" dirty="0" smtClean="0"/>
              <a:t> &amp; heterogeneous</a:t>
            </a:r>
            <a:r>
              <a:rPr lang="en-US" sz="2600" dirty="0" smtClean="0"/>
              <a:t> platforms</a:t>
            </a:r>
          </a:p>
          <a:p>
            <a:endParaRPr lang="en-US" sz="2600" dirty="0" smtClean="0"/>
          </a:p>
          <a:p>
            <a:r>
              <a:rPr lang="tr-TR" sz="2600" dirty="0" smtClean="0"/>
              <a:t>Such </a:t>
            </a:r>
            <a:r>
              <a:rPr lang="en-US" sz="2600" dirty="0" smtClean="0"/>
              <a:t>platforms require to process more data per unit time</a:t>
            </a:r>
            <a:r>
              <a:rPr lang="tr-TR" sz="2600" dirty="0" smtClean="0"/>
              <a:t> so need multi-port RFs</a:t>
            </a:r>
          </a:p>
          <a:p>
            <a:endParaRPr lang="en-US" sz="2600" dirty="0" smtClean="0"/>
          </a:p>
          <a:p>
            <a:endParaRPr lang="en-US" sz="2600" dirty="0" smtClean="0"/>
          </a:p>
          <a:p>
            <a:pPr marL="685800" lvl="2" indent="0">
              <a:buNone/>
            </a:pPr>
            <a:endParaRPr lang="en-US" sz="20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pPr marL="457200" lvl="1" indent="0">
              <a:buNone/>
            </a:pPr>
            <a:endParaRPr lang="en-US" sz="2200" dirty="0" smtClean="0"/>
          </a:p>
          <a:p>
            <a:pPr marL="457200" lvl="1" indent="0">
              <a:buNone/>
            </a:pPr>
            <a:endParaRPr lang="en-US" sz="22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3" y="3962400"/>
            <a:ext cx="4717144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6276975"/>
            <a:ext cx="2925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2-way Superscalar </a:t>
            </a:r>
            <a:r>
              <a:rPr lang="tr-TR" b="1" dirty="0"/>
              <a:t>P</a:t>
            </a:r>
            <a:r>
              <a:rPr lang="tr-TR" b="1" dirty="0" smtClean="0"/>
              <a:t>rocessor</a:t>
            </a:r>
            <a:endParaRPr lang="en-US" b="1" dirty="0"/>
          </a:p>
        </p:txBody>
      </p:sp>
      <p:pic>
        <p:nvPicPr>
          <p:cNvPr id="1029" name="Picture 5" descr="http://www.csbdu.in/virtual/DIGITAL%20MUP/5.2_clip_image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31201"/>
            <a:ext cx="3733800" cy="254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85599" y="6327321"/>
            <a:ext cx="2419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N-issue VLIW Processor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8935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19" y="4572000"/>
            <a:ext cx="2686188" cy="215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53" y="4572000"/>
            <a:ext cx="2611348" cy="220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52" y="2406492"/>
            <a:ext cx="2611348" cy="216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923" y="2354035"/>
            <a:ext cx="2564081" cy="221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765" y="2356529"/>
            <a:ext cx="2731696" cy="22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SR-M</a:t>
            </a:r>
            <a:r>
              <a:rPr lang="tr-TR" sz="2800" dirty="0"/>
              <a:t>P</a:t>
            </a:r>
            <a:r>
              <a:rPr lang="tr-TR" sz="2800" dirty="0" smtClean="0"/>
              <a:t>u vs Mux-MPu</a:t>
            </a:r>
            <a:endParaRPr lang="tr-T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371600"/>
            <a:ext cx="8153400" cy="4724400"/>
          </a:xfrm>
        </p:spPr>
        <p:txBody>
          <a:bodyPr/>
          <a:lstStyle/>
          <a:p>
            <a:r>
              <a:rPr lang="tr-TR" sz="2600" dirty="0" smtClean="0"/>
              <a:t>4R&amp;2W and 8R&amp;4W Results 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914400" y="2766332"/>
            <a:ext cx="2133600" cy="0"/>
          </a:xfrm>
          <a:prstGeom prst="line">
            <a:avLst/>
          </a:prstGeom>
          <a:ln w="25400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90600" y="4998357"/>
            <a:ext cx="2070100" cy="0"/>
          </a:xfrm>
          <a:prstGeom prst="line">
            <a:avLst/>
          </a:prstGeom>
          <a:ln w="25400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686800" y="2667000"/>
            <a:ext cx="0" cy="457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874000" y="3276600"/>
            <a:ext cx="0" cy="304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8658225" y="4998357"/>
            <a:ext cx="0" cy="304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878762" y="5486400"/>
            <a:ext cx="0" cy="304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03274" y="2046560"/>
            <a:ext cx="652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Area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921657" y="2037160"/>
            <a:ext cx="1962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Internal Frequency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725947" y="2037160"/>
            <a:ext cx="2014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External Frequency</a:t>
            </a:r>
            <a:endParaRPr lang="en-US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923" y="4569732"/>
            <a:ext cx="2562363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82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RF Evaluation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65048" y="1371600"/>
            <a:ext cx="8153400" cy="4876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/>
              <a:t>4R&amp;2W 512 location and </a:t>
            </a:r>
            <a:r>
              <a:rPr lang="en-US" sz="2600" dirty="0" err="1" smtClean="0"/>
              <a:t>MPuF</a:t>
            </a:r>
            <a:r>
              <a:rPr lang="en-US" sz="2600" dirty="0" smtClean="0"/>
              <a:t>=2 RF with varying </a:t>
            </a:r>
            <a:r>
              <a:rPr lang="en-US" sz="2600" b="1" dirty="0" smtClean="0"/>
              <a:t>width</a:t>
            </a:r>
            <a:endParaRPr lang="tr-TR" sz="2600" b="1" dirty="0" smtClean="0"/>
          </a:p>
          <a:p>
            <a:endParaRPr lang="tr-TR" sz="2600" dirty="0" smtClean="0"/>
          </a:p>
          <a:p>
            <a:pPr marL="457200" lvl="1" indent="0">
              <a:buFont typeface="Wingdings 2"/>
              <a:buNone/>
            </a:pPr>
            <a:endParaRPr lang="tr-TR" sz="2200" dirty="0" smtClean="0"/>
          </a:p>
          <a:p>
            <a:pPr marL="457200" lvl="1" indent="0">
              <a:buFont typeface="Wingdings 2"/>
              <a:buNone/>
            </a:pPr>
            <a:endParaRPr lang="tr-TR" sz="2200" dirty="0" smtClean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6018114"/>
              </p:ext>
            </p:extLst>
          </p:nvPr>
        </p:nvGraphicFramePr>
        <p:xfrm>
          <a:off x="-228600" y="2209800"/>
          <a:ext cx="5715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980774"/>
              </p:ext>
            </p:extLst>
          </p:nvPr>
        </p:nvGraphicFramePr>
        <p:xfrm>
          <a:off x="4038600" y="2209800"/>
          <a:ext cx="6248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44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RF Evaluation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22</a:t>
            </a:fld>
            <a:endParaRPr lang="en-US" dirty="0" smtClean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7996607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219200"/>
            <a:ext cx="8153400" cy="4876800"/>
          </a:xfrm>
        </p:spPr>
        <p:txBody>
          <a:bodyPr/>
          <a:lstStyle/>
          <a:p>
            <a:r>
              <a:rPr lang="en-US" dirty="0" smtClean="0"/>
              <a:t>Different ways to implement 12R&amp;6W 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RF Evaluatio</a:t>
            </a:r>
            <a:r>
              <a:rPr lang="en-US" sz="2800" dirty="0" smtClean="0"/>
              <a:t>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219200"/>
            <a:ext cx="8153400" cy="4876800"/>
          </a:xfrm>
        </p:spPr>
        <p:txBody>
          <a:bodyPr/>
          <a:lstStyle/>
          <a:p>
            <a:r>
              <a:rPr lang="en-US" dirty="0"/>
              <a:t>Different ways to implement 12R&amp;6W RF</a:t>
            </a:r>
          </a:p>
          <a:p>
            <a:endParaRPr lang="en-US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3063257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098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RF Evaluation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219200"/>
            <a:ext cx="8153400" cy="4876800"/>
          </a:xfrm>
        </p:spPr>
        <p:txBody>
          <a:bodyPr/>
          <a:lstStyle/>
          <a:p>
            <a:r>
              <a:rPr lang="en-US" dirty="0"/>
              <a:t>Different ways to implement 12R&amp;6W RF</a:t>
            </a:r>
          </a:p>
          <a:p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3856195"/>
              </p:ext>
            </p:extLst>
          </p:nvPr>
        </p:nvGraphicFramePr>
        <p:xfrm>
          <a:off x="-14514" y="1752600"/>
          <a:ext cx="9158514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7440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Experimental Results</a:t>
            </a:r>
            <a:br>
              <a:rPr lang="tr-TR" dirty="0" smtClean="0"/>
            </a:br>
            <a:r>
              <a:rPr lang="tr-TR" sz="2800" dirty="0" smtClean="0"/>
              <a:t>RF </a:t>
            </a:r>
            <a:r>
              <a:rPr lang="en-US" sz="2800" dirty="0" smtClean="0"/>
              <a:t>Scalability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219200"/>
            <a:ext cx="8153400" cy="4876800"/>
          </a:xfrm>
        </p:spPr>
        <p:txBody>
          <a:bodyPr/>
          <a:lstStyle/>
          <a:p>
            <a:r>
              <a:rPr lang="en-US" dirty="0" smtClean="0"/>
              <a:t>32R&amp;24W, 64-Bit, 512 location</a:t>
            </a:r>
            <a:endParaRPr lang="en-US" dirty="0"/>
          </a:p>
          <a:p>
            <a:pPr lvl="1"/>
            <a:r>
              <a:rPr lang="en-US" dirty="0" smtClean="0"/>
              <a:t>No way to implement as distributed or pure multi-port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8188220"/>
              </p:ext>
            </p:extLst>
          </p:nvPr>
        </p:nvGraphicFramePr>
        <p:xfrm>
          <a:off x="152400" y="2286000"/>
          <a:ext cx="5153024" cy="341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399525"/>
              </p:ext>
            </p:extLst>
          </p:nvPr>
        </p:nvGraphicFramePr>
        <p:xfrm>
          <a:off x="4267200" y="2286000"/>
          <a:ext cx="5153024" cy="341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6926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ERF Conclusion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600" dirty="0" smtClean="0"/>
              <a:t>In SR-</a:t>
            </a:r>
            <a:r>
              <a:rPr lang="en-US" sz="2600" dirty="0" err="1" smtClean="0"/>
              <a:t>MPoMPu</a:t>
            </a:r>
            <a:r>
              <a:rPr lang="en-US" sz="2600" dirty="0" smtClean="0"/>
              <a:t> RF, </a:t>
            </a:r>
            <a:r>
              <a:rPr lang="en-US" sz="2600" dirty="0" err="1" smtClean="0"/>
              <a:t>i</a:t>
            </a:r>
            <a:r>
              <a:rPr lang="tr-TR" sz="2600" dirty="0" smtClean="0"/>
              <a:t>nternal operating freqency is independent from MPuF</a:t>
            </a:r>
          </a:p>
          <a:p>
            <a:endParaRPr lang="en-US" sz="2600" dirty="0" smtClean="0"/>
          </a:p>
          <a:p>
            <a:r>
              <a:rPr lang="en-US" sz="2600" dirty="0" smtClean="0"/>
              <a:t>SR Method results in faster RF and occupies fewer  resources.</a:t>
            </a:r>
            <a:endParaRPr lang="tr-TR" sz="2600" dirty="0" smtClean="0"/>
          </a:p>
          <a:p>
            <a:endParaRPr lang="tr-TR" sz="2600" dirty="0" smtClean="0"/>
          </a:p>
          <a:p>
            <a:r>
              <a:rPr lang="tr-TR" sz="2600" dirty="0" smtClean="0"/>
              <a:t>SR-MPoMPu RF consumes up to 25% less energy</a:t>
            </a:r>
            <a:r>
              <a:rPr lang="en-US" sz="2600" dirty="0" smtClean="0"/>
              <a:t> than other methods</a:t>
            </a:r>
            <a:endParaRPr lang="tr-TR" sz="2600" dirty="0" smtClean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150853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ERF Modelling for HLS Tools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5334000"/>
          </a:xfrm>
        </p:spPr>
        <p:txBody>
          <a:bodyPr>
            <a:normAutofit lnSpcReduction="10000"/>
          </a:bodyPr>
          <a:lstStyle/>
          <a:p>
            <a:r>
              <a:rPr lang="tr-TR" sz="2600" dirty="0" smtClean="0"/>
              <a:t>HLS tools require modeled libraries for each primitive</a:t>
            </a:r>
          </a:p>
          <a:p>
            <a:r>
              <a:rPr lang="tr-TR" sz="2600" dirty="0" smtClean="0"/>
              <a:t>Motivation,</a:t>
            </a:r>
          </a:p>
          <a:p>
            <a:pPr lvl="1"/>
            <a:r>
              <a:rPr lang="tr-TR" sz="2300" dirty="0" smtClean="0"/>
              <a:t>Internal operating frequecy remains constant with increasing MPuF. For 2R&amp;1W 32-bitx512 RF,</a:t>
            </a:r>
          </a:p>
          <a:p>
            <a:pPr lvl="1"/>
            <a:endParaRPr lang="tr-TR" sz="2300" dirty="0"/>
          </a:p>
          <a:p>
            <a:pPr lvl="1"/>
            <a:endParaRPr lang="tr-TR" sz="2300" dirty="0" smtClean="0"/>
          </a:p>
          <a:p>
            <a:pPr lvl="1"/>
            <a:endParaRPr lang="tr-TR" sz="2300" dirty="0"/>
          </a:p>
          <a:p>
            <a:pPr lvl="1"/>
            <a:endParaRPr lang="tr-TR" sz="2300" dirty="0" smtClean="0"/>
          </a:p>
          <a:p>
            <a:pPr lvl="1"/>
            <a:endParaRPr lang="tr-TR" sz="2300" dirty="0" smtClean="0"/>
          </a:p>
          <a:p>
            <a:pPr lvl="1"/>
            <a:endParaRPr lang="tr-TR" sz="2300" dirty="0" smtClean="0"/>
          </a:p>
          <a:p>
            <a:pPr lvl="1"/>
            <a:endParaRPr lang="tr-TR" sz="2300" dirty="0" smtClean="0"/>
          </a:p>
          <a:p>
            <a:pPr lvl="1"/>
            <a:r>
              <a:rPr lang="tr-TR" sz="2300" dirty="0" smtClean="0"/>
              <a:t>Delay and area models are in coherence with R# and W#</a:t>
            </a:r>
          </a:p>
          <a:p>
            <a:r>
              <a:rPr lang="tr-TR" sz="2600" dirty="0" smtClean="0"/>
              <a:t>In progress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3200400"/>
            <a:ext cx="3502479" cy="274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7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HLS</a:t>
            </a:r>
            <a:br>
              <a:rPr lang="tr-TR" dirty="0" smtClean="0"/>
            </a:br>
            <a:r>
              <a:rPr lang="tr-TR" sz="2800" dirty="0" smtClean="0"/>
              <a:t>32-bit x 512 RF Model @ MPuF 2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620000" y="6324600"/>
            <a:ext cx="990600" cy="2286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5410200"/>
            <a:ext cx="8531352" cy="1447800"/>
          </a:xfrm>
        </p:spPr>
        <p:txBody>
          <a:bodyPr/>
          <a:lstStyle/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458" y="1211943"/>
            <a:ext cx="5508398" cy="4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95" y="5562600"/>
            <a:ext cx="77819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10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HLS</a:t>
            </a:r>
            <a:br>
              <a:rPr lang="tr-TR" dirty="0" smtClean="0"/>
            </a:br>
            <a:r>
              <a:rPr lang="tr-TR" sz="2800" dirty="0" smtClean="0"/>
              <a:t>Example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5257800"/>
          </a:xfrm>
        </p:spPr>
        <p:txBody>
          <a:bodyPr/>
          <a:lstStyle/>
          <a:p>
            <a:r>
              <a:rPr lang="tr-TR" sz="2600" dirty="0" smtClean="0"/>
              <a:t>A 4 pairwise 32-bit multiplication circuit @ 100 Mhz </a:t>
            </a:r>
          </a:p>
          <a:p>
            <a:r>
              <a:rPr lang="tr-TR" sz="2600" dirty="0" smtClean="0"/>
              <a:t>Requires 8R&amp;4W 32-bit RF</a:t>
            </a:r>
          </a:p>
          <a:p>
            <a:r>
              <a:rPr lang="tr-TR" sz="2600" dirty="0" smtClean="0"/>
              <a:t>For 2R&amp;1W RF,</a:t>
            </a:r>
          </a:p>
          <a:p>
            <a:pPr lvl="1"/>
            <a:r>
              <a:rPr lang="tr-TR" sz="2300" dirty="0" smtClean="0"/>
              <a:t>f(2,1) = 419,946 MHz</a:t>
            </a:r>
          </a:p>
          <a:p>
            <a:pPr lvl="1"/>
            <a:r>
              <a:rPr lang="tr-TR" sz="2300" dirty="0" smtClean="0"/>
              <a:t>2R&amp;1W RF with MPuF =4</a:t>
            </a:r>
          </a:p>
          <a:p>
            <a:pPr lvl="1"/>
            <a:r>
              <a:rPr lang="tr-TR" sz="2300" dirty="0" smtClean="0"/>
              <a:t>419,946 / 4 &gt; 100 </a:t>
            </a:r>
          </a:p>
          <a:p>
            <a:pPr lvl="1"/>
            <a:endParaRPr lang="tr-TR" sz="2300" dirty="0" smtClean="0"/>
          </a:p>
          <a:p>
            <a:pPr lvl="1"/>
            <a:endParaRPr lang="tr-TR" sz="2300" dirty="0" smtClean="0"/>
          </a:p>
          <a:p>
            <a:pPr lvl="1"/>
            <a:endParaRPr lang="tr-TR" sz="2300" dirty="0" smtClean="0"/>
          </a:p>
          <a:p>
            <a:pPr marL="365760" lvl="1" indent="0">
              <a:buNone/>
            </a:pPr>
            <a:endParaRPr lang="tr-TR" sz="2300" dirty="0" smtClean="0"/>
          </a:p>
          <a:p>
            <a:pPr lvl="1"/>
            <a:r>
              <a:rPr lang="tr-TR" sz="2300" dirty="0" smtClean="0"/>
              <a:t>Emulated 8R&amp;4W RF with internal frequency 400 Mhz, external frequenc 100MHz.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443955"/>
            <a:ext cx="4763518" cy="373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Hasan Erdem\AppData\Local\Microsoft\Windows\Temporary Internet Files\Content.IE5\4BB4QH8B\MC900434665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694" y="3821430"/>
            <a:ext cx="458788" cy="42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5257800" y="2895599"/>
            <a:ext cx="304800" cy="3200399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Introduction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48006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FPGAs are the best candidates </a:t>
            </a:r>
            <a:r>
              <a:rPr lang="tr-TR" sz="2600" dirty="0" smtClean="0"/>
              <a:t>for these type of platforms hence each part can be configured to perform a different task that is best suited for.</a:t>
            </a:r>
          </a:p>
          <a:p>
            <a:endParaRPr lang="tr-TR" sz="2600" dirty="0"/>
          </a:p>
          <a:p>
            <a:r>
              <a:rPr lang="tr-TR" sz="2600" dirty="0" smtClean="0"/>
              <a:t>Unfortunately, FPGA lacks of multi-ported RFs. </a:t>
            </a:r>
            <a:endParaRPr lang="tr-TR" sz="2600" dirty="0"/>
          </a:p>
          <a:p>
            <a:pPr lvl="1"/>
            <a:r>
              <a:rPr lang="tr-TR" sz="2300" dirty="0" smtClean="0"/>
              <a:t>Ex. No ILP in MicroBlaze, Picoblaze, Nios II </a:t>
            </a:r>
            <a:endParaRPr lang="en-US" sz="23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pPr marL="0" indent="0" algn="ctr">
              <a:buNone/>
            </a:pPr>
            <a:r>
              <a:rPr lang="en-US" sz="2600" b="1" dirty="0" smtClean="0"/>
              <a:t>  So multi-ported </a:t>
            </a:r>
            <a:r>
              <a:rPr lang="en-US" sz="2600" b="1" dirty="0"/>
              <a:t>R</a:t>
            </a:r>
            <a:r>
              <a:rPr lang="en-US" sz="2600" b="1" dirty="0" smtClean="0"/>
              <a:t>egister </a:t>
            </a:r>
            <a:r>
              <a:rPr lang="en-US" sz="2600" b="1" dirty="0"/>
              <a:t>F</a:t>
            </a:r>
            <a:r>
              <a:rPr lang="en-US" sz="2600" b="1" dirty="0" smtClean="0"/>
              <a:t>ile (RF) is required for FPGAs</a:t>
            </a:r>
            <a:endParaRPr lang="en-US" sz="2300" b="1" dirty="0" smtClean="0"/>
          </a:p>
          <a:p>
            <a:pPr marL="685800" lvl="2" indent="0">
              <a:buNone/>
            </a:pPr>
            <a:endParaRPr lang="en-US" sz="20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pPr marL="457200" lvl="1" indent="0">
              <a:buNone/>
            </a:pPr>
            <a:endParaRPr lang="en-US" sz="2200" dirty="0" smtClean="0"/>
          </a:p>
          <a:p>
            <a:pPr marL="457200" lvl="1" indent="0">
              <a:buNone/>
            </a:pPr>
            <a:endParaRPr lang="en-US" sz="2200" dirty="0" smtClean="0"/>
          </a:p>
        </p:txBody>
      </p:sp>
      <p:sp>
        <p:nvSpPr>
          <p:cNvPr id="4" name="Down Arrow 3"/>
          <p:cNvSpPr/>
          <p:nvPr/>
        </p:nvSpPr>
        <p:spPr>
          <a:xfrm>
            <a:off x="4343400" y="4343400"/>
            <a:ext cx="538846" cy="830943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r>
              <a:rPr lang="tr-TR" sz="4000" dirty="0" smtClean="0"/>
              <a:t>HLS Conclusion</a:t>
            </a:r>
            <a:endParaRPr lang="tr-TR" sz="25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ERF can be modeled easily hence internal frequency independent from MPuF</a:t>
            </a:r>
          </a:p>
          <a:p>
            <a:endParaRPr lang="tr-TR" sz="2600" dirty="0"/>
          </a:p>
          <a:p>
            <a:r>
              <a:rPr lang="tr-TR" sz="2600" dirty="0" smtClean="0"/>
              <a:t>These models can be used in HLS tools</a:t>
            </a:r>
          </a:p>
          <a:p>
            <a:endParaRPr lang="tr-TR" sz="2600" dirty="0" smtClean="0"/>
          </a:p>
          <a:p>
            <a:r>
              <a:rPr lang="tr-TR" sz="2600" dirty="0" smtClean="0"/>
              <a:t>In Progress (Future Work)</a:t>
            </a:r>
            <a:endParaRPr lang="tr-TR" sz="2300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en-US" sz="2300" dirty="0"/>
          </a:p>
          <a:p>
            <a:pPr marL="0" indent="0">
              <a:buNone/>
            </a:pPr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205940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r>
              <a:rPr lang="tr-TR" sz="4000" smtClean="0"/>
              <a:t>Heterogeneous Register File</a:t>
            </a:r>
            <a:br>
              <a:rPr lang="tr-TR" sz="4000" smtClean="0"/>
            </a:br>
            <a:endParaRPr lang="tr-TR" sz="25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In single-FPGA heterogeneous computing,  DSP processors, hardcore/softcore processors,  custom logical circuits,  VLIW processors may be together</a:t>
            </a:r>
            <a:r>
              <a:rPr lang="tr-TR" sz="2600" dirty="0"/>
              <a:t>.  [</a:t>
            </a:r>
            <a:r>
              <a:rPr lang="tr-TR" sz="2600" dirty="0" smtClean="0"/>
              <a:t>Rusten]</a:t>
            </a:r>
          </a:p>
          <a:p>
            <a:r>
              <a:rPr lang="tr-TR" sz="2600" dirty="0" smtClean="0"/>
              <a:t>Each processing element has its own</a:t>
            </a:r>
          </a:p>
          <a:p>
            <a:pPr lvl="1"/>
            <a:r>
              <a:rPr lang="en-US" sz="2300" dirty="0" smtClean="0"/>
              <a:t>clock domain (running frequency)</a:t>
            </a:r>
            <a:endParaRPr lang="tr-TR" sz="2300" dirty="0" smtClean="0"/>
          </a:p>
          <a:p>
            <a:pPr lvl="1"/>
            <a:r>
              <a:rPr lang="en-US" sz="2300" dirty="0" smtClean="0"/>
              <a:t>number of read/write ports</a:t>
            </a:r>
            <a:endParaRPr lang="tr-TR" sz="2300" dirty="0" smtClean="0"/>
          </a:p>
          <a:p>
            <a:pPr lvl="1"/>
            <a:r>
              <a:rPr lang="en-US" sz="2300" dirty="0" smtClean="0"/>
              <a:t>data width</a:t>
            </a:r>
            <a:endParaRPr lang="tr-TR" sz="2300" dirty="0" smtClean="0"/>
          </a:p>
          <a:p>
            <a:pPr lvl="1"/>
            <a:r>
              <a:rPr lang="en-US" sz="2300" dirty="0" smtClean="0"/>
              <a:t>address space</a:t>
            </a:r>
            <a:endParaRPr lang="tr-TR" sz="2300" dirty="0" smtClean="0"/>
          </a:p>
          <a:p>
            <a:pPr lvl="1"/>
            <a:r>
              <a:rPr lang="en-US" sz="2300" dirty="0" smtClean="0"/>
              <a:t>endianness (big-endian or little-endian).</a:t>
            </a:r>
            <a:endParaRPr lang="tr-TR" sz="2300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en-US" sz="2300" dirty="0"/>
          </a:p>
          <a:p>
            <a:pPr marL="0" indent="0">
              <a:buNone/>
            </a:pPr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666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br>
              <a:rPr lang="tr-TR" dirty="0" smtClean="0"/>
            </a:br>
            <a:r>
              <a:rPr lang="tr-TR" sz="2800" dirty="0"/>
              <a:t>Single-FPGA Heterogeneous System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9" y="1524000"/>
            <a:ext cx="726504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06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br>
              <a:rPr lang="tr-TR" dirty="0" smtClean="0"/>
            </a:br>
            <a:r>
              <a:rPr lang="tr-TR" sz="2800" dirty="0" smtClean="0"/>
              <a:t>Architecture – Base HRF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4530992"/>
            <a:ext cx="8513209" cy="1869808"/>
          </a:xfrm>
        </p:spPr>
        <p:txBody>
          <a:bodyPr>
            <a:normAutofit lnSpcReduction="10000"/>
          </a:bodyPr>
          <a:lstStyle/>
          <a:p>
            <a:r>
              <a:rPr lang="tr-TR" sz="2600" dirty="0" smtClean="0"/>
              <a:t>Each processing element has its own address space for write</a:t>
            </a:r>
          </a:p>
          <a:p>
            <a:r>
              <a:rPr lang="tr-TR" sz="2600" dirty="0" smtClean="0"/>
              <a:t>PEs can reach entire address space to read</a:t>
            </a:r>
          </a:p>
          <a:p>
            <a:r>
              <a:rPr lang="tr-TR" sz="2600" dirty="0" smtClean="0"/>
              <a:t>Global Address Space vs Local Address Space</a:t>
            </a:r>
          </a:p>
          <a:p>
            <a:r>
              <a:rPr lang="tr-TR" sz="2600" dirty="0" smtClean="0"/>
              <a:t>Data widths may be different for each bank</a:t>
            </a: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8401"/>
            <a:ext cx="9125857" cy="327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95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br>
              <a:rPr lang="tr-TR" dirty="0" smtClean="0"/>
            </a:br>
            <a:r>
              <a:rPr lang="tr-TR" sz="2800" dirty="0" smtClean="0"/>
              <a:t>Endiannes, Sign Pass, Output Data Width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Endianness;</a:t>
            </a:r>
          </a:p>
          <a:p>
            <a:endParaRPr lang="tr-TR" sz="2600" dirty="0"/>
          </a:p>
          <a:p>
            <a:endParaRPr lang="tr-TR" sz="2600" dirty="0" smtClean="0"/>
          </a:p>
          <a:p>
            <a:pPr marL="0" indent="0">
              <a:buNone/>
            </a:pPr>
            <a:endParaRPr lang="tr-TR" sz="2600" dirty="0" smtClean="0"/>
          </a:p>
          <a:p>
            <a:r>
              <a:rPr lang="tr-TR" sz="2600" dirty="0" smtClean="0"/>
              <a:t>Data Sign;</a:t>
            </a:r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r>
              <a:rPr lang="tr-TR" sz="2600" dirty="0" smtClean="0"/>
              <a:t>Output </a:t>
            </a:r>
            <a:r>
              <a:rPr lang="tr-TR" sz="2600" dirty="0"/>
              <a:t>D</a:t>
            </a:r>
            <a:r>
              <a:rPr lang="tr-TR" sz="2600" dirty="0" smtClean="0"/>
              <a:t>ata Width;  the largest data width of PEs</a:t>
            </a:r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716" y="3657599"/>
            <a:ext cx="2724084" cy="180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43063"/>
            <a:ext cx="628649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9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br>
              <a:rPr lang="tr-TR" dirty="0" smtClean="0"/>
            </a:br>
            <a:r>
              <a:rPr lang="tr-TR" sz="2800" dirty="0" smtClean="0"/>
              <a:t>SR-MPu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4495800"/>
          </a:xfrm>
        </p:spPr>
        <p:txBody>
          <a:bodyPr/>
          <a:lstStyle/>
          <a:p>
            <a:r>
              <a:rPr lang="tr-TR" sz="2600" dirty="0" smtClean="0"/>
              <a:t>For each PE, different MPuF is applied to corresponding ports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62200"/>
            <a:ext cx="6848639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29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2500" dirty="0" smtClean="0"/>
              <a:t>Experimentation</a:t>
            </a:r>
            <a:endParaRPr lang="tr-TR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4 different heterogeneous architectures</a:t>
            </a:r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4829"/>
            <a:ext cx="4495800" cy="488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91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2500" dirty="0" smtClean="0"/>
              <a:t>Area Results</a:t>
            </a:r>
            <a:endParaRPr lang="tr-TR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066800"/>
          </a:xfrm>
        </p:spPr>
        <p:txBody>
          <a:bodyPr/>
          <a:lstStyle/>
          <a:p>
            <a:r>
              <a:rPr lang="tr-TR" sz="2600" dirty="0" smtClean="0"/>
              <a:t>When complexity increases, there is no way to implement RFs except HRF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182657"/>
              </p:ext>
            </p:extLst>
          </p:nvPr>
        </p:nvGraphicFramePr>
        <p:xfrm>
          <a:off x="-25400" y="3124200"/>
          <a:ext cx="5794829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0347266"/>
              </p:ext>
            </p:extLst>
          </p:nvPr>
        </p:nvGraphicFramePr>
        <p:xfrm>
          <a:off x="4267200" y="3200400"/>
          <a:ext cx="6033033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051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Heterogeneous Register File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2500" dirty="0" smtClean="0"/>
              <a:t>Frequency &amp; PxD Results</a:t>
            </a:r>
            <a:endParaRPr lang="tr-TR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2023939"/>
              </p:ext>
            </p:extLst>
          </p:nvPr>
        </p:nvGraphicFramePr>
        <p:xfrm>
          <a:off x="-304800" y="2971800"/>
          <a:ext cx="6477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0482833"/>
              </p:ext>
            </p:extLst>
          </p:nvPr>
        </p:nvGraphicFramePr>
        <p:xfrm>
          <a:off x="4495800" y="2971800"/>
          <a:ext cx="5791200" cy="3886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>
          <a:xfrm>
            <a:off x="612648" y="1600200"/>
            <a:ext cx="8153400" cy="1371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600" dirty="0" smtClean="0"/>
              <a:t>In System 0, HRF is slower because system. However in complex systems, HRF is better.</a:t>
            </a:r>
          </a:p>
          <a:p>
            <a:r>
              <a:rPr lang="tr-TR" sz="2600" dirty="0" smtClean="0"/>
              <a:t>HRF always consume less energy</a:t>
            </a:r>
          </a:p>
          <a:p>
            <a:endParaRPr lang="tr-TR" sz="2600" dirty="0" smtClean="0"/>
          </a:p>
          <a:p>
            <a:pPr marL="457200" lvl="1" indent="0">
              <a:buFont typeface="Wingdings 2"/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156303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Conclusion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39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600" dirty="0" smtClean="0"/>
              <a:t>Both ERF and HRF outperform the conventional RF implementations in FPGAs and p</a:t>
            </a:r>
            <a:r>
              <a:rPr lang="tr-TR" dirty="0" smtClean="0"/>
              <a:t>rovides significant power and area reductions</a:t>
            </a:r>
          </a:p>
          <a:p>
            <a:endParaRPr lang="tr-TR" dirty="0"/>
          </a:p>
          <a:p>
            <a:r>
              <a:rPr lang="tr-TR" sz="2600" dirty="0" smtClean="0"/>
              <a:t>HRF </a:t>
            </a:r>
            <a:r>
              <a:rPr lang="tr-TR" sz="2600" dirty="0"/>
              <a:t>is the first  study on FPGA-based heterogeneous RF in the literature</a:t>
            </a:r>
          </a:p>
          <a:p>
            <a:endParaRPr lang="tr-TR" dirty="0" smtClean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108388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Ideal Multi-Ported RF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600" dirty="0" smtClean="0"/>
              <a:t>Ideal multi-ported RF (multiple read &amp; write)</a:t>
            </a:r>
          </a:p>
          <a:p>
            <a:pPr lvl="1"/>
            <a:r>
              <a:rPr lang="tr-TR" sz="2200" dirty="0" smtClean="0"/>
              <a:t>No contention</a:t>
            </a:r>
          </a:p>
          <a:p>
            <a:pPr lvl="1"/>
            <a:r>
              <a:rPr lang="tr-TR" sz="2200" dirty="0" smtClean="0"/>
              <a:t>No serialization</a:t>
            </a:r>
          </a:p>
          <a:p>
            <a:pPr lvl="1"/>
            <a:endParaRPr lang="tr-TR" sz="2200" dirty="0" smtClean="0"/>
          </a:p>
          <a:p>
            <a:pPr lvl="1"/>
            <a:endParaRPr lang="tr-TR" sz="2200" dirty="0"/>
          </a:p>
          <a:p>
            <a:r>
              <a:rPr lang="tr-TR" sz="2600" dirty="0" smtClean="0"/>
              <a:t>In real word,</a:t>
            </a:r>
          </a:p>
          <a:p>
            <a:pPr lvl="1"/>
            <a:r>
              <a:rPr lang="tr-TR" sz="2200" dirty="0" smtClean="0">
                <a:solidFill>
                  <a:srgbClr val="FF0000"/>
                </a:solidFill>
              </a:rPr>
              <a:t>Multiplexer delays</a:t>
            </a:r>
          </a:p>
          <a:p>
            <a:pPr lvl="1"/>
            <a:r>
              <a:rPr lang="tr-TR" sz="2200" dirty="0" smtClean="0">
                <a:solidFill>
                  <a:srgbClr val="FF0000"/>
                </a:solidFill>
              </a:rPr>
              <a:t>Area overhead</a:t>
            </a:r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438400"/>
            <a:ext cx="4038600" cy="283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2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4724400"/>
            <a:ext cx="8153400" cy="1600200"/>
          </a:xfrm>
        </p:spPr>
        <p:txBody>
          <a:bodyPr>
            <a:normAutofit/>
          </a:bodyPr>
          <a:lstStyle/>
          <a:p>
            <a:endParaRPr lang="tr-TR" sz="2600" b="1" dirty="0" smtClean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tr-TR" sz="2800" b="1" dirty="0" smtClean="0">
                <a:solidFill>
                  <a:srgbClr val="00B0F0"/>
                </a:solidFill>
              </a:rPr>
              <a:t>hasanerdem.yantir@boun.edu.tr</a:t>
            </a:r>
            <a:endParaRPr lang="en-US" sz="2800" b="1" dirty="0">
              <a:solidFill>
                <a:srgbClr val="00B0F0"/>
              </a:solidFill>
            </a:endParaRPr>
          </a:p>
          <a:p>
            <a:endParaRPr lang="tr-TR" sz="2600" b="1" dirty="0">
              <a:solidFill>
                <a:srgbClr val="00B0F0"/>
              </a:solidFill>
            </a:endParaRPr>
          </a:p>
          <a:p>
            <a:endParaRPr lang="tr-TR" sz="2600" b="1" dirty="0" smtClean="0">
              <a:solidFill>
                <a:srgbClr val="00B0F0"/>
              </a:solidFill>
            </a:endParaRPr>
          </a:p>
          <a:p>
            <a:pPr marL="457200" lvl="1" indent="0">
              <a:buNone/>
            </a:pPr>
            <a:endParaRPr lang="tr-TR" sz="2200" b="1" dirty="0" smtClean="0">
              <a:solidFill>
                <a:srgbClr val="00B0F0"/>
              </a:solidFill>
            </a:endParaRPr>
          </a:p>
          <a:p>
            <a:pPr marL="457200" lvl="1" indent="0">
              <a:buNone/>
            </a:pPr>
            <a:endParaRPr lang="tr-TR" sz="2200" b="1" dirty="0" smtClean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447800"/>
            <a:ext cx="8153400" cy="3429000"/>
          </a:xfrm>
        </p:spPr>
        <p:txBody>
          <a:bodyPr>
            <a:normAutofit/>
          </a:bodyPr>
          <a:lstStyle/>
          <a:p>
            <a:r>
              <a:rPr lang="en-US" b="1" dirty="0"/>
              <a:t>Q</a:t>
            </a:r>
            <a:r>
              <a:rPr lang="en-US" b="1" dirty="0" smtClean="0"/>
              <a:t>uestions? Comments?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Thank you for your attention…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59436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99"/>
                </a:solidFill>
              </a:rPr>
              <a:t>Computer Architecture</a:t>
            </a:r>
            <a:r>
              <a:rPr lang="en-US" sz="1600" baseline="0" dirty="0" smtClean="0">
                <a:solidFill>
                  <a:srgbClr val="333399"/>
                </a:solidFill>
              </a:rPr>
              <a:t> &amp; Systems Laboratory</a:t>
            </a:r>
          </a:p>
          <a:p>
            <a:r>
              <a:rPr lang="en-US" sz="1600" i="1" dirty="0" smtClean="0"/>
              <a:t>http://www.cmpe.boun.edu.tr/caslab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91970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Publications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41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6048" cy="4495800"/>
          </a:xfrm>
        </p:spPr>
        <p:txBody>
          <a:bodyPr/>
          <a:lstStyle/>
          <a:p>
            <a:r>
              <a:rPr lang="en-US" sz="2000" b="1" dirty="0"/>
              <a:t>Hasan </a:t>
            </a:r>
            <a:r>
              <a:rPr lang="en-US" sz="2000" b="1" dirty="0" err="1"/>
              <a:t>Erdem</a:t>
            </a:r>
            <a:r>
              <a:rPr lang="en-US" sz="2000" b="1" dirty="0"/>
              <a:t> </a:t>
            </a:r>
            <a:r>
              <a:rPr lang="en-US" sz="2000" b="1" dirty="0" err="1"/>
              <a:t>Yantır</a:t>
            </a:r>
            <a:r>
              <a:rPr lang="en-US" sz="2000" dirty="0"/>
              <a:t>, </a:t>
            </a:r>
            <a:r>
              <a:rPr lang="en-US" sz="2000" b="1" dirty="0" err="1"/>
              <a:t>Salih</a:t>
            </a:r>
            <a:r>
              <a:rPr lang="en-US" sz="2000" b="1" dirty="0"/>
              <a:t> Bayar</a:t>
            </a:r>
            <a:r>
              <a:rPr lang="en-US" sz="2000" dirty="0"/>
              <a:t> and </a:t>
            </a:r>
            <a:r>
              <a:rPr lang="en-US" sz="2000" dirty="0" err="1"/>
              <a:t>Arda</a:t>
            </a:r>
            <a:r>
              <a:rPr lang="en-US" sz="2000" dirty="0"/>
              <a:t> </a:t>
            </a:r>
            <a:r>
              <a:rPr lang="en-US" sz="2000" dirty="0" err="1"/>
              <a:t>Yurdakul</a:t>
            </a:r>
            <a:r>
              <a:rPr lang="en-US" sz="2000" dirty="0"/>
              <a:t>, "Efficient Implementations of Multi-pumped Multi-port Register Files in FPGAs" 16th EUROMICRO Conference on Digital System Design (DSD), September 4 – 6, 2013, Santander, Spain</a:t>
            </a:r>
            <a:r>
              <a:rPr lang="en-US" sz="2000" dirty="0" smtClean="0"/>
              <a:t>.</a:t>
            </a:r>
            <a:endParaRPr lang="tr-TR" sz="2000" dirty="0" smtClean="0"/>
          </a:p>
          <a:p>
            <a:endParaRPr lang="en-US" sz="2000" dirty="0"/>
          </a:p>
          <a:p>
            <a:r>
              <a:rPr lang="en-US" sz="2000" b="1" dirty="0"/>
              <a:t>Hasan </a:t>
            </a:r>
            <a:r>
              <a:rPr lang="en-US" sz="2000" b="1" dirty="0" err="1"/>
              <a:t>Erdem</a:t>
            </a:r>
            <a:r>
              <a:rPr lang="en-US" sz="2000" b="1" dirty="0"/>
              <a:t> </a:t>
            </a:r>
            <a:r>
              <a:rPr lang="en-US" sz="2000" b="1" dirty="0" err="1"/>
              <a:t>Yantır</a:t>
            </a:r>
            <a:r>
              <a:rPr lang="en-US" sz="2000" dirty="0"/>
              <a:t> and </a:t>
            </a:r>
            <a:r>
              <a:rPr lang="en-US" sz="2000" dirty="0" err="1"/>
              <a:t>Arda</a:t>
            </a:r>
            <a:r>
              <a:rPr lang="en-US" sz="2000" dirty="0"/>
              <a:t> </a:t>
            </a:r>
            <a:r>
              <a:rPr lang="en-US" sz="2000" dirty="0" err="1"/>
              <a:t>Yurdakul</a:t>
            </a:r>
            <a:r>
              <a:rPr lang="en-US" sz="2000" dirty="0"/>
              <a:t>, "A Register File Architecture for Single-FPGA Heterogeneous Computing Systems" 51st Annual Design Automation Conference (DAC'14) (Submitted</a:t>
            </a:r>
            <a:r>
              <a:rPr lang="en-US" sz="2000" dirty="0" smtClean="0"/>
              <a:t>)</a:t>
            </a:r>
            <a:endParaRPr lang="tr-TR" sz="2000" dirty="0" smtClean="0"/>
          </a:p>
          <a:p>
            <a:endParaRPr lang="en-US" sz="2000" dirty="0"/>
          </a:p>
          <a:p>
            <a:r>
              <a:rPr lang="en-US" sz="2000" b="1" dirty="0"/>
              <a:t>Hasan </a:t>
            </a:r>
            <a:r>
              <a:rPr lang="en-US" sz="2000" b="1" dirty="0" err="1"/>
              <a:t>Erdem</a:t>
            </a:r>
            <a:r>
              <a:rPr lang="en-US" sz="2000" b="1" dirty="0"/>
              <a:t> </a:t>
            </a:r>
            <a:r>
              <a:rPr lang="en-US" sz="2000" b="1" dirty="0" err="1"/>
              <a:t>Yantır</a:t>
            </a:r>
            <a:r>
              <a:rPr lang="en-US" sz="2000" dirty="0"/>
              <a:t> and </a:t>
            </a:r>
            <a:r>
              <a:rPr lang="en-US" sz="2000" dirty="0" err="1"/>
              <a:t>Arda</a:t>
            </a:r>
            <a:r>
              <a:rPr lang="en-US" sz="2000" dirty="0"/>
              <a:t> </a:t>
            </a:r>
            <a:r>
              <a:rPr lang="en-US" sz="2000" dirty="0" err="1"/>
              <a:t>Yurdakul</a:t>
            </a:r>
            <a:r>
              <a:rPr lang="en-US" sz="2000" dirty="0"/>
              <a:t>, "An Efficient Heterogeneous Register File Implementation for FPGAs" 21st Reconfigurable Architectures Workshop (RAW‘14) (Submitted</a:t>
            </a:r>
            <a:r>
              <a:rPr lang="en-US" sz="2000" dirty="0" smtClean="0"/>
              <a:t>)</a:t>
            </a:r>
            <a:endParaRPr lang="tr-TR" sz="2000" dirty="0" smtClean="0"/>
          </a:p>
          <a:p>
            <a:endParaRPr lang="tr-TR" sz="2000" dirty="0" smtClean="0"/>
          </a:p>
          <a:p>
            <a:endParaRPr lang="en-US" sz="2000" dirty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276721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References</a:t>
            </a:r>
            <a:endParaRPr lang="tr-T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42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6048" cy="4495800"/>
          </a:xfrm>
        </p:spPr>
        <p:txBody>
          <a:bodyPr>
            <a:normAutofit/>
          </a:bodyPr>
          <a:lstStyle/>
          <a:p>
            <a:pPr algn="just"/>
            <a:r>
              <a:rPr lang="tr-TR" sz="2000" dirty="0"/>
              <a:t>[Sagmir et al</a:t>
            </a:r>
            <a:r>
              <a:rPr lang="tr-TR" sz="2000" dirty="0" smtClean="0"/>
              <a:t>.]</a:t>
            </a:r>
            <a:r>
              <a:rPr lang="en-US" sz="2000" dirty="0" smtClean="0"/>
              <a:t> </a:t>
            </a:r>
            <a:r>
              <a:rPr lang="tr-TR" sz="2000" dirty="0" smtClean="0"/>
              <a:t>M</a:t>
            </a:r>
            <a:r>
              <a:rPr lang="tr-TR" sz="2000" dirty="0"/>
              <a:t>. A. R. Saghir and R. Naous, “A configurable multi-ported </a:t>
            </a:r>
            <a:r>
              <a:rPr lang="tr-TR" sz="2000" dirty="0" smtClean="0"/>
              <a:t>register</a:t>
            </a:r>
            <a:r>
              <a:rPr lang="en-US" sz="2000" dirty="0" smtClean="0"/>
              <a:t> </a:t>
            </a:r>
            <a:r>
              <a:rPr lang="tr-TR" sz="2000" dirty="0" smtClean="0"/>
              <a:t>file </a:t>
            </a:r>
            <a:r>
              <a:rPr lang="tr-TR" sz="2000" dirty="0"/>
              <a:t>architecture for soft processor cores,” in Proceedings of the </a:t>
            </a:r>
            <a:r>
              <a:rPr lang="tr-TR" sz="2000" dirty="0" smtClean="0"/>
              <a:t>3rd</a:t>
            </a:r>
            <a:r>
              <a:rPr lang="en-US" sz="2000" dirty="0" smtClean="0"/>
              <a:t> </a:t>
            </a:r>
            <a:r>
              <a:rPr lang="tr-TR" sz="2000" dirty="0" smtClean="0"/>
              <a:t>international </a:t>
            </a:r>
            <a:r>
              <a:rPr lang="tr-TR" sz="2000" dirty="0"/>
              <a:t>conference on Reconfigurable computing: </a:t>
            </a:r>
            <a:r>
              <a:rPr lang="tr-TR" sz="2000" dirty="0" smtClean="0"/>
              <a:t>architectures,</a:t>
            </a:r>
            <a:r>
              <a:rPr lang="en-US" sz="2000" dirty="0" smtClean="0"/>
              <a:t> </a:t>
            </a:r>
            <a:r>
              <a:rPr lang="tr-TR" sz="2000" dirty="0" smtClean="0"/>
              <a:t>tools </a:t>
            </a:r>
            <a:r>
              <a:rPr lang="tr-TR" sz="2000" dirty="0"/>
              <a:t>and applications, ser. ARC’07. Berlin, Heidelberg: </a:t>
            </a:r>
            <a:r>
              <a:rPr lang="tr-TR" sz="2000" dirty="0" smtClean="0"/>
              <a:t>SpringerVerlag</a:t>
            </a:r>
            <a:r>
              <a:rPr lang="tr-TR" sz="2000" dirty="0"/>
              <a:t>, 2007, pp. 14–25. [Online]. Available: http://</a:t>
            </a:r>
            <a:r>
              <a:rPr lang="tr-TR" sz="2000" dirty="0" smtClean="0"/>
              <a:t>dl.acm.org/citation.cfm?id=1764631.1764634</a:t>
            </a:r>
            <a:endParaRPr lang="en-US" sz="2000" dirty="0" smtClean="0"/>
          </a:p>
          <a:p>
            <a:pPr algn="just"/>
            <a:endParaRPr lang="en-US" sz="2000" dirty="0"/>
          </a:p>
          <a:p>
            <a:pPr marL="320040" lvl="1" indent="-320040" algn="just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tr-TR" sz="2000" dirty="0"/>
              <a:t>[Anjam et al</a:t>
            </a:r>
            <a:r>
              <a:rPr lang="tr-TR" sz="2000" dirty="0" smtClean="0"/>
              <a:t>.]</a:t>
            </a:r>
            <a:r>
              <a:rPr lang="en-US" sz="2000" dirty="0" smtClean="0"/>
              <a:t> </a:t>
            </a:r>
            <a:r>
              <a:rPr lang="tr-TR" sz="2000" dirty="0" smtClean="0"/>
              <a:t>F</a:t>
            </a:r>
            <a:r>
              <a:rPr lang="tr-TR" sz="2000" dirty="0"/>
              <a:t>. Anjam, S. Wong, and F. Nadeem, “A multiported register file </a:t>
            </a:r>
            <a:r>
              <a:rPr lang="tr-TR" sz="2000" dirty="0" smtClean="0"/>
              <a:t>with</a:t>
            </a:r>
            <a:r>
              <a:rPr lang="en-US" sz="2000" dirty="0" smtClean="0"/>
              <a:t> </a:t>
            </a:r>
            <a:r>
              <a:rPr lang="tr-TR" sz="2000" dirty="0" smtClean="0"/>
              <a:t>register </a:t>
            </a:r>
            <a:r>
              <a:rPr lang="tr-TR" sz="2000" dirty="0"/>
              <a:t>renaming for configurable softcore vliw processors,” in </a:t>
            </a:r>
            <a:r>
              <a:rPr lang="en-US" sz="2000" dirty="0" smtClean="0"/>
              <a:t>f</a:t>
            </a:r>
            <a:r>
              <a:rPr lang="tr-TR" sz="2000" dirty="0" smtClean="0"/>
              <a:t>ieldProgrammable </a:t>
            </a:r>
            <a:r>
              <a:rPr lang="tr-TR" sz="2000" dirty="0"/>
              <a:t>Technology (FPT), 2010 International Conference </a:t>
            </a:r>
            <a:r>
              <a:rPr lang="tr-TR" sz="2000" dirty="0" smtClean="0"/>
              <a:t>on,</a:t>
            </a:r>
            <a:r>
              <a:rPr lang="en-US" sz="2000" dirty="0" smtClean="0"/>
              <a:t> </a:t>
            </a:r>
            <a:r>
              <a:rPr lang="tr-TR" sz="2000" dirty="0" smtClean="0"/>
              <a:t>Dec</a:t>
            </a:r>
            <a:r>
              <a:rPr lang="tr-TR" sz="2000" dirty="0"/>
              <a:t>., pp. 403–408</a:t>
            </a:r>
            <a:r>
              <a:rPr lang="tr-TR" sz="2000" dirty="0" smtClean="0"/>
              <a:t>.</a:t>
            </a:r>
          </a:p>
          <a:p>
            <a:pPr marL="320040" lvl="1" indent="-320040" algn="just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endParaRPr lang="tr-TR" sz="2000" dirty="0"/>
          </a:p>
          <a:p>
            <a:pPr marL="320040" lvl="1" indent="-320040" algn="just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tr-TR" sz="2000" dirty="0"/>
              <a:t>[Rusten] Leif Tore Rusten, “ </a:t>
            </a:r>
            <a:r>
              <a:rPr lang="tr-TR" sz="2000" dirty="0" smtClean="0"/>
              <a:t>Implementing </a:t>
            </a:r>
            <a:r>
              <a:rPr lang="tr-TR" sz="2000" dirty="0"/>
              <a:t>a Heterogeneous </a:t>
            </a:r>
            <a:r>
              <a:rPr lang="tr-TR" sz="2000" dirty="0" smtClean="0"/>
              <a:t>Multi-Core </a:t>
            </a:r>
            <a:r>
              <a:rPr lang="tr-TR" sz="2000" dirty="0"/>
              <a:t>Prototype in an </a:t>
            </a:r>
            <a:r>
              <a:rPr lang="tr-TR" sz="2000" dirty="0" smtClean="0"/>
              <a:t>FPGA, “ MSc Thesis 2012 </a:t>
            </a:r>
            <a:r>
              <a:rPr lang="en-US" sz="2000" dirty="0"/>
              <a:t>Norwegian University of Science and Technology</a:t>
            </a:r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</p:spTree>
    <p:extLst>
      <p:ext uri="{BB962C8B-B14F-4D97-AF65-F5344CB8AC3E}">
        <p14:creationId xmlns:p14="http://schemas.microsoft.com/office/powerpoint/2010/main" val="15792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tr-TR" dirty="0" smtClean="0"/>
              <a:t>Storage Units in FPGAs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5105400"/>
          </a:xfrm>
        </p:spPr>
        <p:txBody>
          <a:bodyPr numCol="1">
            <a:normAutofit lnSpcReduction="10000"/>
          </a:bodyPr>
          <a:lstStyle/>
          <a:p>
            <a:r>
              <a:rPr lang="tr-TR" sz="2600" dirty="0" smtClean="0"/>
              <a:t>Two storage units in FPGAs</a:t>
            </a:r>
            <a:endParaRPr lang="en-US" sz="2600" dirty="0" smtClean="0"/>
          </a:p>
          <a:p>
            <a:endParaRPr lang="tr-TR" sz="3200" dirty="0" smtClean="0"/>
          </a:p>
          <a:p>
            <a:pPr marL="320040" lvl="1" indent="0">
              <a:buNone/>
            </a:pPr>
            <a:r>
              <a:rPr lang="tr-TR" dirty="0" smtClean="0"/>
              <a:t>1. Slices (Distributed)</a:t>
            </a:r>
          </a:p>
          <a:p>
            <a:pPr lvl="2"/>
            <a:r>
              <a:rPr lang="tr-TR" sz="2000" dirty="0" smtClean="0"/>
              <a:t>FFs, LUTs and multiplexers inside the slices</a:t>
            </a:r>
          </a:p>
          <a:p>
            <a:pPr lvl="2"/>
            <a:endParaRPr lang="tr-TR" sz="2000" dirty="0" smtClean="0"/>
          </a:p>
          <a:p>
            <a:pPr marL="320040" lvl="1" indent="0">
              <a:buNone/>
            </a:pPr>
            <a:r>
              <a:rPr lang="tr-TR" dirty="0" smtClean="0"/>
              <a:t>2. Block RAM (Bulked)</a:t>
            </a:r>
          </a:p>
          <a:p>
            <a:pPr lvl="2"/>
            <a:r>
              <a:rPr lang="tr-TR" sz="2000" dirty="0" smtClean="0"/>
              <a:t>Implemented directly in dedicated hardware</a:t>
            </a:r>
          </a:p>
          <a:p>
            <a:pPr lvl="2"/>
            <a:r>
              <a:rPr lang="tr-TR" sz="2000" dirty="0" smtClean="0"/>
              <a:t>Two ports which can function either as read or write </a:t>
            </a:r>
          </a:p>
          <a:p>
            <a:pPr lvl="2"/>
            <a:r>
              <a:rPr lang="tr-TR" sz="2000" dirty="0" smtClean="0"/>
              <a:t>Fixed storage capacity and number of ports  </a:t>
            </a:r>
            <a:endParaRPr lang="en-US" sz="2000" dirty="0" smtClean="0"/>
          </a:p>
          <a:p>
            <a:pPr marL="685800" lvl="2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ex. In Virtex</a:t>
            </a:r>
            <a:r>
              <a:rPr lang="en-US" sz="2000" dirty="0"/>
              <a:t>-</a:t>
            </a:r>
            <a:r>
              <a:rPr lang="en-US" sz="2000" dirty="0" smtClean="0"/>
              <a:t>5 </a:t>
            </a:r>
            <a:r>
              <a:rPr lang="tr-TR" sz="2000" dirty="0" smtClean="0"/>
              <a:t>148</a:t>
            </a:r>
            <a:r>
              <a:rPr lang="en-US" sz="2000" dirty="0" smtClean="0"/>
              <a:t> </a:t>
            </a:r>
            <a:r>
              <a:rPr lang="tr-TR" sz="2000" dirty="0" smtClean="0"/>
              <a:t>×</a:t>
            </a:r>
            <a:r>
              <a:rPr lang="en-US" sz="2000" dirty="0" smtClean="0"/>
              <a:t> </a:t>
            </a:r>
            <a:r>
              <a:rPr lang="tr-TR" sz="2000" dirty="0" smtClean="0"/>
              <a:t>36Kbits</a:t>
            </a:r>
          </a:p>
          <a:p>
            <a:pPr marL="365760" lvl="1" indent="0">
              <a:buNone/>
            </a:pPr>
            <a:r>
              <a:rPr lang="en-US" sz="2400" dirty="0" smtClean="0"/>
              <a:t> </a:t>
            </a:r>
          </a:p>
          <a:p>
            <a:r>
              <a:rPr lang="tr-TR" sz="2600" dirty="0" smtClean="0"/>
              <a:t>If size &gt; 4 </a:t>
            </a:r>
            <a:r>
              <a:rPr lang="en-US" sz="2600" dirty="0" smtClean="0"/>
              <a:t>Kb</a:t>
            </a:r>
            <a:r>
              <a:rPr lang="tr-TR" sz="2600" dirty="0" smtClean="0"/>
              <a:t>, BRAM is better</a:t>
            </a:r>
            <a:endParaRPr lang="tr-TR" sz="1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304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 descr="C:\Users\Hasan Erdem\Desktop\virtex5-sli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322" y="1426280"/>
            <a:ext cx="2326062" cy="223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87131" y="365541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alibri" pitchFamily="34" charset="0"/>
              </a:rPr>
              <a:t>Slice</a:t>
            </a:r>
            <a:endParaRPr lang="en-US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24748"/>
            <a:ext cx="1822307" cy="19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59062" y="599683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alibri" pitchFamily="34" charset="0"/>
              </a:rPr>
              <a:t>Block RAM</a:t>
            </a:r>
            <a:endParaRPr lang="en-US" dirty="0">
              <a:solidFill>
                <a:srgbClr val="00B05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73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9" y="1364343"/>
            <a:ext cx="4114800" cy="328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Conventional Approaches</a:t>
            </a:r>
            <a:br>
              <a:rPr lang="tr-TR" dirty="0" smtClean="0"/>
            </a:br>
            <a:r>
              <a:rPr lang="en-US" sz="3300" dirty="0" smtClean="0"/>
              <a:t>Distributed    Replication    Banking    Multi-pumping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6</a:t>
            </a:fld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444555" y="4439194"/>
                <a:ext cx="8215313" cy="2342605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tr-TR" sz="2600" dirty="0" smtClean="0"/>
                  <a:t>FFs inside the slices</a:t>
                </a:r>
              </a:p>
              <a:p>
                <a:r>
                  <a:rPr lang="en-US" sz="2600" dirty="0" smtClean="0"/>
                  <a:t>n</a:t>
                </a:r>
                <a:r>
                  <a:rPr lang="tr-TR" sz="2600" dirty="0" smtClean="0"/>
                  <a:t>-</a:t>
                </a:r>
                <a:r>
                  <a:rPr lang="en-US" sz="2600" dirty="0" smtClean="0"/>
                  <a:t>read </a:t>
                </a:r>
                <a:r>
                  <a:rPr lang="tr-TR" sz="2600" dirty="0" smtClean="0"/>
                  <a:t>+ m-write ports with D location</a:t>
                </a:r>
              </a:p>
              <a:p>
                <a:r>
                  <a:rPr lang="en-US" sz="2600" dirty="0" smtClean="0"/>
                  <a:t>Input: </a:t>
                </a:r>
                <a:r>
                  <a:rPr lang="tr-TR" sz="2600" dirty="0" smtClean="0"/>
                  <a:t>D x </a:t>
                </a:r>
                <a:r>
                  <a:rPr lang="en-US" sz="2600" dirty="0" smtClean="0"/>
                  <a:t>m</a:t>
                </a:r>
                <a:r>
                  <a:rPr lang="tr-TR" sz="2600" dirty="0" smtClean="0"/>
                  <a:t>-to-one </a:t>
                </a:r>
                <a:r>
                  <a:rPr lang="en-US" sz="2600" dirty="0" smtClean="0"/>
                  <a:t>multiplexers</a:t>
                </a:r>
                <a:endParaRPr lang="en-US" sz="2600" dirty="0"/>
              </a:p>
              <a:p>
                <a:r>
                  <a:rPr lang="en-US" sz="2600" dirty="0" smtClean="0"/>
                  <a:t>Output: </a:t>
                </a:r>
                <a:r>
                  <a:rPr lang="tr-TR" sz="2600" dirty="0" smtClean="0"/>
                  <a:t>n x D-to-one multiplexer</a:t>
                </a:r>
                <a:r>
                  <a:rPr lang="en-US" sz="2600" dirty="0" smtClean="0"/>
                  <a:t>s</a:t>
                </a:r>
                <a:endParaRPr lang="tr-TR" sz="2600" dirty="0" smtClean="0"/>
              </a:p>
              <a:p>
                <a:r>
                  <a:rPr lang="tr-TR" sz="2600" dirty="0" smtClean="0">
                    <a:solidFill>
                      <a:srgbClr val="00B050"/>
                    </a:solidFill>
                  </a:rPr>
                  <a:t>Flexible</a:t>
                </a:r>
                <a:r>
                  <a:rPr lang="tr-TR" sz="2600" dirty="0" smtClean="0">
                    <a:solidFill>
                      <a:srgbClr val="FF0000"/>
                    </a:solidFill>
                  </a:rPr>
                  <a:t> but slow</a:t>
                </a:r>
              </a:p>
              <a:p>
                <a:r>
                  <a:rPr lang="tr-TR" sz="2600" dirty="0" smtClean="0">
                    <a:solidFill>
                      <a:srgbClr val="FF0000"/>
                    </a:solidFill>
                  </a:rPr>
                  <a:t>Area inefficiency &amp; limiting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</a:rPr>
                      <m:t>𝑓</m:t>
                    </m:r>
                    <m:r>
                      <a:rPr lang="en-US" sz="2600" b="0" i="1" baseline="-25000" smtClean="0">
                        <a:solidFill>
                          <a:srgbClr val="FF0000"/>
                        </a:solidFill>
                        <a:latin typeface="Cambria Math"/>
                      </a:rPr>
                      <m:t>𝑚𝑎𝑥</m:t>
                    </m:r>
                  </m:oMath>
                </a14:m>
                <a:endParaRPr lang="tr-TR" sz="2600" dirty="0"/>
              </a:p>
              <a:p>
                <a:endParaRPr lang="tr-TR" sz="2600" dirty="0" smtClean="0"/>
              </a:p>
              <a:p>
                <a:endParaRPr lang="tr-TR" sz="2600" dirty="0"/>
              </a:p>
              <a:p>
                <a:endParaRPr lang="tr-TR" sz="2600" dirty="0" smtClean="0"/>
              </a:p>
              <a:p>
                <a:pPr marL="457200" lvl="1" indent="0">
                  <a:buNone/>
                </a:pPr>
                <a:endParaRPr lang="tr-TR" sz="2200" dirty="0" smtClean="0"/>
              </a:p>
              <a:p>
                <a:pPr marL="457200" lvl="1" indent="0">
                  <a:buNone/>
                </a:pPr>
                <a:endParaRPr lang="tr-TR" sz="22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444555" y="4439194"/>
                <a:ext cx="8215313" cy="2342605"/>
              </a:xfrm>
              <a:blipFill rotWithShape="1">
                <a:blip r:embed="rId4"/>
                <a:stretch>
                  <a:fillRect l="-74" t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3581400" y="1371600"/>
            <a:ext cx="838200" cy="3200400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10200" y="1371600"/>
            <a:ext cx="838200" cy="3200400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587546" y="1478280"/>
            <a:ext cx="483507" cy="75780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34278" y="1478280"/>
            <a:ext cx="504372" cy="57912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678792" y="838200"/>
            <a:ext cx="1828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724399" y="838200"/>
            <a:ext cx="1346653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400800" y="838200"/>
            <a:ext cx="2209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51125" y="4202668"/>
            <a:ext cx="1147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S: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31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1" animBg="1"/>
      <p:bldP spid="8" grpId="0" animBg="1"/>
      <p:bldP spid="9" grpId="0" uiExpand="1" animBg="1"/>
      <p:bldP spid="10" grpId="0" uiExpan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75442"/>
            <a:ext cx="3895725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/>
              <a:t>Conventional </a:t>
            </a:r>
            <a:r>
              <a:rPr lang="tr-TR" dirty="0" smtClean="0"/>
              <a:t>Approaches</a:t>
            </a:r>
            <a:r>
              <a:rPr lang="en-US" dirty="0" smtClean="0"/>
              <a:t> </a:t>
            </a:r>
            <a:r>
              <a:rPr lang="en-US" dirty="0"/>
              <a:t>(Cont'd)</a:t>
            </a:r>
            <a:r>
              <a:rPr lang="tr-TR" dirty="0"/>
              <a:t/>
            </a:r>
            <a:br>
              <a:rPr lang="tr-TR" dirty="0"/>
            </a:br>
            <a:r>
              <a:rPr lang="en-US" sz="3300" dirty="0"/>
              <a:t>Distributed    Replication    Banking    Multi-pumping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4555" y="1295400"/>
            <a:ext cx="5575246" cy="46735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600" dirty="0" smtClean="0"/>
          </a:p>
          <a:p>
            <a:r>
              <a:rPr lang="en-US" sz="2600" dirty="0" smtClean="0"/>
              <a:t>Using Block RAMs</a:t>
            </a:r>
            <a:endParaRPr lang="tr-TR" sz="2600" dirty="0" smtClean="0"/>
          </a:p>
          <a:p>
            <a:endParaRPr lang="en-US" sz="2600" dirty="0" smtClean="0"/>
          </a:p>
          <a:p>
            <a:r>
              <a:rPr lang="en-US" sz="2600" dirty="0" smtClean="0"/>
              <a:t>Increase # of read ports by replicating data</a:t>
            </a:r>
            <a:endParaRPr lang="tr-TR" sz="2600" dirty="0" smtClean="0"/>
          </a:p>
          <a:p>
            <a:endParaRPr lang="en-US" sz="2600" dirty="0" smtClean="0"/>
          </a:p>
          <a:p>
            <a:r>
              <a:rPr lang="en-US" sz="2600" dirty="0" smtClean="0"/>
              <a:t>XST supports to automatic </a:t>
            </a:r>
            <a:r>
              <a:rPr lang="tr-TR" sz="2600" dirty="0" smtClean="0"/>
              <a:t>replacement</a:t>
            </a:r>
          </a:p>
          <a:p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>
                <a:solidFill>
                  <a:srgbClr val="FF0000"/>
                </a:solidFill>
              </a:rPr>
              <a:t>                 No more than one write port</a:t>
            </a:r>
            <a:endParaRPr lang="tr-TR" sz="2600" dirty="0" smtClean="0">
              <a:solidFill>
                <a:srgbClr val="FF0000"/>
              </a:solidFill>
            </a:endParaRPr>
          </a:p>
          <a:p>
            <a:endParaRPr lang="en-US" sz="2600" dirty="0" smtClean="0">
              <a:solidFill>
                <a:srgbClr val="FF0000"/>
              </a:solidFill>
            </a:endParaRPr>
          </a:p>
          <a:p>
            <a:endParaRPr lang="en-US" sz="26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endParaRPr lang="en-US" sz="2600" dirty="0" smtClean="0"/>
          </a:p>
          <a:p>
            <a:pPr marL="457200" lvl="1" indent="0">
              <a:buNone/>
            </a:pPr>
            <a:endParaRPr lang="en-US" sz="2200" dirty="0" smtClean="0"/>
          </a:p>
          <a:p>
            <a:pPr marL="457200" lvl="1" indent="0">
              <a:buNone/>
            </a:pPr>
            <a:endParaRPr lang="en-US" sz="2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8305800" y="1810758"/>
            <a:ext cx="685800" cy="3537654"/>
          </a:xfrm>
          <a:prstGeom prst="rect">
            <a:avLst/>
          </a:prstGeom>
          <a:noFill/>
          <a:ln w="254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788125" y="2895600"/>
            <a:ext cx="876300" cy="914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9600" y="872152"/>
            <a:ext cx="1828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724399" y="838200"/>
            <a:ext cx="1346653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00800" y="838200"/>
            <a:ext cx="2209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343400" y="3810000"/>
            <a:ext cx="762000" cy="1295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99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736" y="1617661"/>
            <a:ext cx="394335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/>
              <a:t>Conventional </a:t>
            </a:r>
            <a:r>
              <a:rPr lang="tr-TR" dirty="0" smtClean="0"/>
              <a:t>Approaches</a:t>
            </a:r>
            <a:r>
              <a:rPr lang="en-US" dirty="0" smtClean="0"/>
              <a:t> </a:t>
            </a:r>
            <a:r>
              <a:rPr lang="en-US" dirty="0"/>
              <a:t>(Cont'd)</a:t>
            </a:r>
            <a:r>
              <a:rPr lang="tr-TR" dirty="0"/>
              <a:t/>
            </a:r>
            <a:br>
              <a:rPr lang="tr-TR" dirty="0"/>
            </a:br>
            <a:r>
              <a:rPr lang="en-US" sz="3300" dirty="0"/>
              <a:t>Distributed    Replication    Banking    Multi-pumping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4554" y="1371602"/>
            <a:ext cx="5859267" cy="4597359"/>
          </a:xfrm>
        </p:spPr>
        <p:txBody>
          <a:bodyPr/>
          <a:lstStyle/>
          <a:p>
            <a:endParaRPr lang="tr-TR" sz="2600" dirty="0" smtClean="0"/>
          </a:p>
          <a:p>
            <a:r>
              <a:rPr lang="tr-TR" sz="2600" dirty="0" smtClean="0"/>
              <a:t>Divides memory locations among multiple </a:t>
            </a:r>
            <a:r>
              <a:rPr lang="tr-TR" sz="2600" dirty="0"/>
              <a:t>B</a:t>
            </a:r>
            <a:r>
              <a:rPr lang="tr-TR" sz="2600" dirty="0" smtClean="0"/>
              <a:t>RAMs</a:t>
            </a:r>
          </a:p>
          <a:p>
            <a:endParaRPr lang="tr-TR" sz="2600" dirty="0" smtClean="0"/>
          </a:p>
          <a:p>
            <a:r>
              <a:rPr lang="tr-TR" sz="2600" dirty="0" smtClean="0"/>
              <a:t>Each additional bank =&gt;1</a:t>
            </a:r>
            <a:r>
              <a:rPr lang="en-US" sz="2600" dirty="0" smtClean="0"/>
              <a:t>R</a:t>
            </a:r>
            <a:r>
              <a:rPr lang="tr-TR" sz="2600" dirty="0" smtClean="0"/>
              <a:t>&amp;</a:t>
            </a:r>
            <a:r>
              <a:rPr lang="en-US" sz="2600" dirty="0" smtClean="0"/>
              <a:t>1</a:t>
            </a:r>
            <a:r>
              <a:rPr lang="en-US" sz="2600" dirty="0"/>
              <a:t>W</a:t>
            </a:r>
            <a:endParaRPr lang="tr-TR" sz="2600" dirty="0" smtClean="0"/>
          </a:p>
          <a:p>
            <a:endParaRPr lang="tr-TR" sz="2600" dirty="0"/>
          </a:p>
          <a:p>
            <a:pPr marL="0" indent="0">
              <a:buNone/>
            </a:pPr>
            <a:r>
              <a:rPr lang="en-US" sz="2600" dirty="0" smtClean="0">
                <a:solidFill>
                  <a:srgbClr val="FF0000"/>
                </a:solidFill>
              </a:rPr>
              <a:t>              </a:t>
            </a:r>
            <a:r>
              <a:rPr lang="tr-TR" sz="2600" dirty="0" smtClean="0">
                <a:solidFill>
                  <a:srgbClr val="FF0000"/>
                </a:solidFill>
              </a:rPr>
              <a:t>Fragmentation</a:t>
            </a:r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endParaRPr lang="tr-TR" sz="2600" dirty="0"/>
          </a:p>
          <a:p>
            <a:endParaRPr lang="tr-TR" sz="2600" dirty="0" smtClean="0"/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6096000" y="1981200"/>
            <a:ext cx="2286000" cy="1320800"/>
          </a:xfrm>
          <a:prstGeom prst="rect">
            <a:avLst/>
          </a:prstGeom>
          <a:noFill/>
          <a:ln w="254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96000" y="4419600"/>
            <a:ext cx="2286000" cy="1320800"/>
          </a:xfrm>
          <a:prstGeom prst="rect">
            <a:avLst/>
          </a:prstGeom>
          <a:noFill/>
          <a:ln w="254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00800" y="1828800"/>
            <a:ext cx="1676400" cy="3911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9600" y="872152"/>
            <a:ext cx="1828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200" y="838200"/>
            <a:ext cx="16764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00800" y="838200"/>
            <a:ext cx="2209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810000" y="3864429"/>
            <a:ext cx="2743200" cy="647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964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tr-TR" dirty="0"/>
              <a:t>Conventional </a:t>
            </a:r>
            <a:r>
              <a:rPr lang="tr-TR" dirty="0" smtClean="0"/>
              <a:t>Approaches</a:t>
            </a:r>
            <a:r>
              <a:rPr lang="en-US" dirty="0" smtClean="0"/>
              <a:t> </a:t>
            </a:r>
            <a:r>
              <a:rPr lang="en-US" dirty="0"/>
              <a:t>(Cont'd)</a:t>
            </a:r>
            <a:r>
              <a:rPr lang="tr-TR" dirty="0"/>
              <a:t/>
            </a:r>
            <a:br>
              <a:rPr lang="tr-TR" dirty="0"/>
            </a:br>
            <a:r>
              <a:rPr lang="en-US" sz="3300" dirty="0"/>
              <a:t>Distributed    Replication    Banking    Multi-pumping</a:t>
            </a:r>
            <a:endParaRPr lang="tr-TR" sz="3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324600"/>
            <a:ext cx="990600" cy="228600"/>
          </a:xfrm>
        </p:spPr>
        <p:txBody>
          <a:bodyPr>
            <a:normAutofit fontScale="77500" lnSpcReduction="20000"/>
          </a:bodyPr>
          <a:lstStyle/>
          <a:p>
            <a:fld id="{A928A7A3-1902-4C7A-8AF3-203CB88A7CA0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038476"/>
            <a:ext cx="8394648" cy="3819524"/>
          </a:xfrm>
        </p:spPr>
        <p:txBody>
          <a:bodyPr>
            <a:normAutofit/>
          </a:bodyPr>
          <a:lstStyle/>
          <a:p>
            <a:r>
              <a:rPr lang="tr-TR" sz="2600" dirty="0" smtClean="0"/>
              <a:t>Internal </a:t>
            </a:r>
            <a:r>
              <a:rPr lang="tr-TR" sz="2600" dirty="0"/>
              <a:t>ports run at faster </a:t>
            </a:r>
            <a:r>
              <a:rPr lang="en-US" sz="2600" dirty="0" smtClean="0"/>
              <a:t>(multiple) </a:t>
            </a:r>
            <a:r>
              <a:rPr lang="tr-TR" sz="2600" dirty="0" smtClean="0"/>
              <a:t>freqeuncy than </a:t>
            </a:r>
            <a:r>
              <a:rPr lang="tr-TR" sz="2600" dirty="0"/>
              <a:t>the external </a:t>
            </a:r>
            <a:r>
              <a:rPr lang="tr-TR" sz="2600" dirty="0" smtClean="0"/>
              <a:t>ports</a:t>
            </a:r>
            <a:r>
              <a:rPr lang="tr-TR" sz="2600" dirty="0"/>
              <a:t> </a:t>
            </a:r>
            <a:r>
              <a:rPr lang="tr-TR" sz="2600" dirty="0" smtClean="0"/>
              <a:t>so illustrates </a:t>
            </a:r>
            <a:r>
              <a:rPr lang="tr-TR" sz="2600" dirty="0"/>
              <a:t>one resource as if there exists multiple replications of this resource</a:t>
            </a:r>
            <a:r>
              <a:rPr lang="tr-TR" sz="2600" dirty="0" smtClean="0"/>
              <a:t>.</a:t>
            </a:r>
          </a:p>
          <a:p>
            <a:r>
              <a:rPr lang="tr-TR" sz="2600" dirty="0" smtClean="0"/>
              <a:t>Requires </a:t>
            </a:r>
            <a:r>
              <a:rPr lang="tr-TR" sz="2600" dirty="0"/>
              <a:t>multiplexers and registers to temprorary </a:t>
            </a:r>
            <a:r>
              <a:rPr lang="tr-TR" sz="2600" dirty="0" smtClean="0"/>
              <a:t>hold</a:t>
            </a:r>
            <a:r>
              <a:rPr lang="en-US" sz="2600" dirty="0" smtClean="0"/>
              <a:t> </a:t>
            </a:r>
            <a:r>
              <a:rPr lang="tr-TR" sz="2600" dirty="0" smtClean="0"/>
              <a:t>data </a:t>
            </a:r>
            <a:r>
              <a:rPr lang="tr-TR" sz="2600" dirty="0"/>
              <a:t>&amp; addresses</a:t>
            </a:r>
          </a:p>
          <a:p>
            <a:r>
              <a:rPr lang="tr-TR" sz="2600" dirty="0"/>
              <a:t>Increasing port number =&gt; decrease in external operating frequency</a:t>
            </a:r>
          </a:p>
          <a:p>
            <a:r>
              <a:rPr lang="tr-TR" sz="2600" dirty="0" smtClean="0"/>
              <a:t>Multi-pumping factor;</a:t>
            </a:r>
          </a:p>
          <a:p>
            <a:pPr marL="457200" lvl="1" indent="0">
              <a:buNone/>
            </a:pPr>
            <a:endParaRPr lang="tr-TR" sz="2200" dirty="0" smtClean="0"/>
          </a:p>
          <a:p>
            <a:pPr marL="457200" lvl="1" indent="0">
              <a:buNone/>
            </a:pPr>
            <a:endParaRPr lang="tr-TR" sz="2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609600" y="872152"/>
            <a:ext cx="18288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838200"/>
            <a:ext cx="16764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24400" y="872152"/>
            <a:ext cx="1295400" cy="42324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7" y="1329352"/>
            <a:ext cx="7591425" cy="17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7" y="6019800"/>
            <a:ext cx="353921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09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10834</TotalTime>
  <Words>2142</Words>
  <Application>Microsoft Office PowerPoint</Application>
  <PresentationFormat>On-screen Show (4:3)</PresentationFormat>
  <Paragraphs>516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Median</vt:lpstr>
      <vt:lpstr> A Systematic Approach for Register File Design in FPGAs</vt:lpstr>
      <vt:lpstr>Introduction</vt:lpstr>
      <vt:lpstr>Introduction</vt:lpstr>
      <vt:lpstr>Ideal Multi-Ported RF</vt:lpstr>
      <vt:lpstr>Storage Units in FPGAs</vt:lpstr>
      <vt:lpstr>Conventional Approaches Distributed    Replication    Banking    Multi-pumping</vt:lpstr>
      <vt:lpstr>Conventional Approaches (Cont'd) Distributed    Replication    Banking    Multi-pumping</vt:lpstr>
      <vt:lpstr>Conventional Approaches (Cont'd) Distributed    Replication    Banking    Multi-pumping</vt:lpstr>
      <vt:lpstr>Conventional Approaches (Cont'd) Distributed    Replication    Banking    Multi-pumping</vt:lpstr>
      <vt:lpstr>Problems &amp; Our Solution</vt:lpstr>
      <vt:lpstr>Our Solution: Base RF + Multi-Pumping</vt:lpstr>
      <vt:lpstr>Our Solution: Base RF + Multi-Pumping (Replication &amp; Banking) [Sagmir et al.]</vt:lpstr>
      <vt:lpstr>Our Solution: Base RF + Multi-Pumping (Replication &amp; Banking)</vt:lpstr>
      <vt:lpstr>Our Solution: Base RF + Multi-Pumping (Overall Architecture)</vt:lpstr>
      <vt:lpstr>Our Solution: Base RF + Multi-Pumping (Shift Registers)</vt:lpstr>
      <vt:lpstr>RF Operation</vt:lpstr>
      <vt:lpstr>Methodology</vt:lpstr>
      <vt:lpstr>Experimental Results SR-MPu vs Mux-MPu Performance </vt:lpstr>
      <vt:lpstr>Experimental Results SR-MPu vs Mux-MPu Area</vt:lpstr>
      <vt:lpstr>Experimental Results SR-MPu vs Mux-MPu</vt:lpstr>
      <vt:lpstr>Experimental Results RF Evaluation</vt:lpstr>
      <vt:lpstr>Experimental Results RF Evaluation</vt:lpstr>
      <vt:lpstr>Experimental Results RF Evaluation</vt:lpstr>
      <vt:lpstr>Experimental Results RF Evaluation</vt:lpstr>
      <vt:lpstr>Experimental Results RF Scalability</vt:lpstr>
      <vt:lpstr>ERF Conclusion</vt:lpstr>
      <vt:lpstr>ERF Modelling for HLS Tools</vt:lpstr>
      <vt:lpstr>HLS 32-bit x 512 RF Model @ MPuF 2</vt:lpstr>
      <vt:lpstr>HLS Example</vt:lpstr>
      <vt:lpstr>HLS Conclusion</vt:lpstr>
      <vt:lpstr>Heterogeneous Register File </vt:lpstr>
      <vt:lpstr>Heterogeneous Register File Single-FPGA Heterogeneous System</vt:lpstr>
      <vt:lpstr>Heterogeneous Register File Architecture – Base HRF</vt:lpstr>
      <vt:lpstr>Heterogeneous Register File Endiannes, Sign Pass, Output Data Width</vt:lpstr>
      <vt:lpstr>Heterogeneous Register File SR-MPu</vt:lpstr>
      <vt:lpstr>Heterogeneous Register File Experimentation</vt:lpstr>
      <vt:lpstr>Heterogeneous Register File Area Results</vt:lpstr>
      <vt:lpstr>Heterogeneous Register File Frequency &amp; PxD Results</vt:lpstr>
      <vt:lpstr>Conclusion</vt:lpstr>
      <vt:lpstr>Questions? Comments?   Thank you for your attention…</vt:lpstr>
      <vt:lpstr>Publications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Automation Model for Application-Specific Processors on Reconfigurable Fabric</dc:title>
  <dc:creator>Roza</dc:creator>
  <cp:lastModifiedBy>Hasan Erdem Yantır</cp:lastModifiedBy>
  <cp:revision>757</cp:revision>
  <cp:lastPrinted>2014-01-15T19:22:06Z</cp:lastPrinted>
  <dcterms:created xsi:type="dcterms:W3CDTF">2009-08-22T13:56:08Z</dcterms:created>
  <dcterms:modified xsi:type="dcterms:W3CDTF">2014-01-16T12:54:02Z</dcterms:modified>
</cp:coreProperties>
</file>